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71"/>
  </p:notesMasterIdLst>
  <p:sldIdLst>
    <p:sldId id="326" r:id="rId5"/>
    <p:sldId id="407" r:id="rId6"/>
    <p:sldId id="521" r:id="rId7"/>
    <p:sldId id="523" r:id="rId8"/>
    <p:sldId id="522" r:id="rId9"/>
    <p:sldId id="376" r:id="rId10"/>
    <p:sldId id="327" r:id="rId11"/>
    <p:sldId id="365" r:id="rId12"/>
    <p:sldId id="524" r:id="rId13"/>
    <p:sldId id="374" r:id="rId14"/>
    <p:sldId id="346" r:id="rId15"/>
    <p:sldId id="348" r:id="rId16"/>
    <p:sldId id="367" r:id="rId17"/>
    <p:sldId id="353" r:id="rId18"/>
    <p:sldId id="354" r:id="rId19"/>
    <p:sldId id="355" r:id="rId20"/>
    <p:sldId id="356" r:id="rId21"/>
    <p:sldId id="358" r:id="rId22"/>
    <p:sldId id="357" r:id="rId23"/>
    <p:sldId id="359" r:id="rId24"/>
    <p:sldId id="361" r:id="rId25"/>
    <p:sldId id="360" r:id="rId26"/>
    <p:sldId id="349" r:id="rId27"/>
    <p:sldId id="362" r:id="rId28"/>
    <p:sldId id="363" r:id="rId29"/>
    <p:sldId id="351" r:id="rId30"/>
    <p:sldId id="350" r:id="rId31"/>
    <p:sldId id="364" r:id="rId32"/>
    <p:sldId id="345" r:id="rId33"/>
    <p:sldId id="352" r:id="rId34"/>
    <p:sldId id="368" r:id="rId35"/>
    <p:sldId id="371" r:id="rId36"/>
    <p:sldId id="380" r:id="rId37"/>
    <p:sldId id="378" r:id="rId38"/>
    <p:sldId id="379" r:id="rId39"/>
    <p:sldId id="403" r:id="rId40"/>
    <p:sldId id="402" r:id="rId41"/>
    <p:sldId id="382" r:id="rId42"/>
    <p:sldId id="383" r:id="rId43"/>
    <p:sldId id="406" r:id="rId44"/>
    <p:sldId id="369" r:id="rId45"/>
    <p:sldId id="339" r:id="rId46"/>
    <p:sldId id="388" r:id="rId47"/>
    <p:sldId id="385" r:id="rId48"/>
    <p:sldId id="386" r:id="rId49"/>
    <p:sldId id="389" r:id="rId50"/>
    <p:sldId id="395" r:id="rId51"/>
    <p:sldId id="394" r:id="rId52"/>
    <p:sldId id="397" r:id="rId53"/>
    <p:sldId id="340" r:id="rId54"/>
    <p:sldId id="398" r:id="rId55"/>
    <p:sldId id="401" r:id="rId56"/>
    <p:sldId id="400" r:id="rId57"/>
    <p:sldId id="399" r:id="rId58"/>
    <p:sldId id="372" r:id="rId59"/>
    <p:sldId id="373" r:id="rId60"/>
    <p:sldId id="404" r:id="rId61"/>
    <p:sldId id="332" r:id="rId62"/>
    <p:sldId id="384" r:id="rId63"/>
    <p:sldId id="405" r:id="rId64"/>
    <p:sldId id="525" r:id="rId65"/>
    <p:sldId id="526" r:id="rId66"/>
    <p:sldId id="527" r:id="rId67"/>
    <p:sldId id="391" r:id="rId68"/>
    <p:sldId id="392" r:id="rId69"/>
    <p:sldId id="393" r:id="rId7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B8A99091-9B7B-4720-BE0A-B4DE7790289B}">
          <p14:sldIdLst>
            <p14:sldId id="326"/>
          </p14:sldIdLst>
        </p14:section>
        <p14:section name="Introduction" id="{E077ED30-D24E-469A-8B1B-A1C26F593C02}">
          <p14:sldIdLst>
            <p14:sldId id="407"/>
            <p14:sldId id="521"/>
            <p14:sldId id="523"/>
            <p14:sldId id="522"/>
            <p14:sldId id="376"/>
          </p14:sldIdLst>
        </p14:section>
        <p14:section name="Live Demonstration" id="{38D5BA06-33EE-4488-91A5-38B199F177AC}">
          <p14:sldIdLst>
            <p14:sldId id="327"/>
          </p14:sldIdLst>
        </p14:section>
        <p14:section name="Learning Objectives" id="{D046B40A-1E54-4990-BD44-74B94C209629}">
          <p14:sldIdLst>
            <p14:sldId id="365"/>
            <p14:sldId id="524"/>
            <p14:sldId id="374"/>
            <p14:sldId id="346"/>
            <p14:sldId id="348"/>
            <p14:sldId id="367"/>
            <p14:sldId id="353"/>
            <p14:sldId id="354"/>
            <p14:sldId id="355"/>
            <p14:sldId id="356"/>
            <p14:sldId id="358"/>
            <p14:sldId id="357"/>
            <p14:sldId id="359"/>
            <p14:sldId id="361"/>
            <p14:sldId id="360"/>
            <p14:sldId id="349"/>
            <p14:sldId id="362"/>
            <p14:sldId id="363"/>
            <p14:sldId id="351"/>
            <p14:sldId id="350"/>
            <p14:sldId id="364"/>
            <p14:sldId id="345"/>
            <p14:sldId id="352"/>
            <p14:sldId id="368"/>
            <p14:sldId id="371"/>
            <p14:sldId id="380"/>
            <p14:sldId id="378"/>
            <p14:sldId id="379"/>
            <p14:sldId id="403"/>
            <p14:sldId id="402"/>
            <p14:sldId id="382"/>
            <p14:sldId id="383"/>
            <p14:sldId id="406"/>
            <p14:sldId id="369"/>
            <p14:sldId id="339"/>
            <p14:sldId id="388"/>
            <p14:sldId id="385"/>
            <p14:sldId id="386"/>
            <p14:sldId id="389"/>
            <p14:sldId id="395"/>
            <p14:sldId id="394"/>
            <p14:sldId id="397"/>
            <p14:sldId id="340"/>
            <p14:sldId id="398"/>
            <p14:sldId id="401"/>
            <p14:sldId id="400"/>
            <p14:sldId id="399"/>
            <p14:sldId id="372"/>
            <p14:sldId id="373"/>
            <p14:sldId id="404"/>
          </p14:sldIdLst>
        </p14:section>
        <p14:section name="Conclusion / Q&amp;A" id="{07877B09-2117-4F3B-AE6D-94EB61605E45}">
          <p14:sldIdLst>
            <p14:sldId id="332"/>
          </p14:sldIdLst>
        </p14:section>
        <p14:section name="EXTRAS" id="{00DB9465-B7F1-45E4-86AC-4983D3BB4004}">
          <p14:sldIdLst>
            <p14:sldId id="384"/>
            <p14:sldId id="405"/>
            <p14:sldId id="525"/>
            <p14:sldId id="526"/>
            <p14:sldId id="527"/>
            <p14:sldId id="391"/>
            <p14:sldId id="392"/>
            <p14:sldId id="39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Office" lastIdx="35" clrIdx="0">
    <p:extLst>
      <p:ext uri="{19B8F6BF-5375-455C-9EA6-DF929625EA0E}">
        <p15:presenceInfo xmlns:p15="http://schemas.microsoft.com/office/powerpoint/2012/main" userId="Microsoft Office User" providerId="None"/>
      </p:ext>
    </p:extLst>
  </p:cmAuthor>
  <p:cmAuthor id="2" name="Konidaris, Alexander" initials="KA" lastIdx="12" clrIdx="1">
    <p:extLst>
      <p:ext uri="{19B8F6BF-5375-455C-9EA6-DF929625EA0E}">
        <p15:presenceInfo xmlns:p15="http://schemas.microsoft.com/office/powerpoint/2012/main" userId="S::akonidaris@thorntontomasetti.com::b1d37fe8-c21b-4a26-8069-4adc4322a852" providerId="AD"/>
      </p:ext>
    </p:extLst>
  </p:cmAuthor>
  <p:cmAuthor id="3" name="Dane, Kristopher" initials="KRD" lastIdx="1" clrIdx="2">
    <p:extLst>
      <p:ext uri="{19B8F6BF-5375-455C-9EA6-DF929625EA0E}">
        <p15:presenceInfo xmlns:p15="http://schemas.microsoft.com/office/powerpoint/2012/main" userId="Dane, Kristopher" providerId="None"/>
      </p:ext>
    </p:extLst>
  </p:cmAuthor>
  <p:cmAuthor id="4" name="Feracor, James" initials="FJ" lastIdx="1" clrIdx="3">
    <p:extLst>
      <p:ext uri="{19B8F6BF-5375-455C-9EA6-DF929625EA0E}">
        <p15:presenceInfo xmlns:p15="http://schemas.microsoft.com/office/powerpoint/2012/main" userId="S::JFeracor@thorntontomasetti.com::84027bb8-3bf2-4d48-b8cd-9732617c25f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55A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F287CD7-FCFD-44CA-A592-FA66EEBB143C}" v="2" dt="2022-06-24T23:27:17.82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128" autoAdjust="0"/>
    <p:restoredTop sz="94660" autoAdjust="0"/>
  </p:normalViewPr>
  <p:slideViewPr>
    <p:cSldViewPr snapToGrid="0">
      <p:cViewPr varScale="1">
        <p:scale>
          <a:sx n="150" d="100"/>
          <a:sy n="150" d="100"/>
        </p:scale>
        <p:origin x="384" y="12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20" d="100"/>
          <a:sy n="120" d="100"/>
        </p:scale>
        <p:origin x="4962" y="12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viewProps" Target="viewProp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microsoft.com/office/2016/11/relationships/changesInfo" Target="changesInfos/changesInfo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presProps" Target="presProps.xml"/><Relationship Id="rId78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tableStyles" Target="tableStyles.xml"/><Relationship Id="rId7" Type="http://schemas.openxmlformats.org/officeDocument/2006/relationships/slide" Target="slides/slide3.xml"/><Relationship Id="rId71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mes Feracor" userId="84027bb8-3bf2-4d48-b8cd-9732617c25f2" providerId="ADAL" clId="{CF287CD7-FCFD-44CA-A592-FA66EEBB143C}"/>
    <pc:docChg chg="undo custSel delSld modSld addSection delSection modSection modNotesMaster">
      <pc:chgData name="James Feracor" userId="84027bb8-3bf2-4d48-b8cd-9732617c25f2" providerId="ADAL" clId="{CF287CD7-FCFD-44CA-A592-FA66EEBB143C}" dt="2022-06-24T23:27:17.822" v="129"/>
      <pc:docMkLst>
        <pc:docMk/>
      </pc:docMkLst>
      <pc:sldChg chg="modNotes">
        <pc:chgData name="James Feracor" userId="84027bb8-3bf2-4d48-b8cd-9732617c25f2" providerId="ADAL" clId="{CF287CD7-FCFD-44CA-A592-FA66EEBB143C}" dt="2022-06-24T23:20:40.866" v="9" actId="368"/>
        <pc:sldMkLst>
          <pc:docMk/>
          <pc:sldMk cId="1504544926" sldId="327"/>
        </pc:sldMkLst>
      </pc:sldChg>
      <pc:sldChg chg="del modNotes">
        <pc:chgData name="James Feracor" userId="84027bb8-3bf2-4d48-b8cd-9732617c25f2" providerId="ADAL" clId="{CF287CD7-FCFD-44CA-A592-FA66EEBB143C}" dt="2022-06-24T23:21:53.409" v="124" actId="47"/>
        <pc:sldMkLst>
          <pc:docMk/>
          <pc:sldMk cId="1367152163" sldId="336"/>
        </pc:sldMkLst>
      </pc:sldChg>
      <pc:sldChg chg="del modNotes">
        <pc:chgData name="James Feracor" userId="84027bb8-3bf2-4d48-b8cd-9732617c25f2" providerId="ADAL" clId="{CF287CD7-FCFD-44CA-A592-FA66EEBB143C}" dt="2022-06-24T23:21:25.641" v="123" actId="47"/>
        <pc:sldMkLst>
          <pc:docMk/>
          <pc:sldMk cId="2544260758" sldId="337"/>
        </pc:sldMkLst>
      </pc:sldChg>
      <pc:sldChg chg="modNotes">
        <pc:chgData name="James Feracor" userId="84027bb8-3bf2-4d48-b8cd-9732617c25f2" providerId="ADAL" clId="{CF287CD7-FCFD-44CA-A592-FA66EEBB143C}" dt="2022-06-24T23:20:41.053" v="77" actId="368"/>
        <pc:sldMkLst>
          <pc:docMk/>
          <pc:sldMk cId="4047354810" sldId="339"/>
        </pc:sldMkLst>
      </pc:sldChg>
      <pc:sldChg chg="modNotes">
        <pc:chgData name="James Feracor" userId="84027bb8-3bf2-4d48-b8cd-9732617c25f2" providerId="ADAL" clId="{CF287CD7-FCFD-44CA-A592-FA66EEBB143C}" dt="2022-06-24T23:20:41.096" v="91" actId="368"/>
        <pc:sldMkLst>
          <pc:docMk/>
          <pc:sldMk cId="3368396160" sldId="340"/>
        </pc:sldMkLst>
      </pc:sldChg>
      <pc:sldChg chg="del modNotes">
        <pc:chgData name="James Feracor" userId="84027bb8-3bf2-4d48-b8cd-9732617c25f2" providerId="ADAL" clId="{CF287CD7-FCFD-44CA-A592-FA66EEBB143C}" dt="2022-06-24T23:21:06.132" v="122" actId="47"/>
        <pc:sldMkLst>
          <pc:docMk/>
          <pc:sldMk cId="2292526471" sldId="347"/>
        </pc:sldMkLst>
      </pc:sldChg>
      <pc:sldChg chg="modNotes">
        <pc:chgData name="James Feracor" userId="84027bb8-3bf2-4d48-b8cd-9732617c25f2" providerId="ADAL" clId="{CF287CD7-FCFD-44CA-A592-FA66EEBB143C}" dt="2022-06-24T23:20:40.960" v="43" actId="368"/>
        <pc:sldMkLst>
          <pc:docMk/>
          <pc:sldMk cId="1748097612" sldId="349"/>
        </pc:sldMkLst>
      </pc:sldChg>
      <pc:sldChg chg="modNotes">
        <pc:chgData name="James Feracor" userId="84027bb8-3bf2-4d48-b8cd-9732617c25f2" providerId="ADAL" clId="{CF287CD7-FCFD-44CA-A592-FA66EEBB143C}" dt="2022-06-24T23:20:40.980" v="51" actId="368"/>
        <pc:sldMkLst>
          <pc:docMk/>
          <pc:sldMk cId="3525198409" sldId="350"/>
        </pc:sldMkLst>
      </pc:sldChg>
      <pc:sldChg chg="modNotes">
        <pc:chgData name="James Feracor" userId="84027bb8-3bf2-4d48-b8cd-9732617c25f2" providerId="ADAL" clId="{CF287CD7-FCFD-44CA-A592-FA66EEBB143C}" dt="2022-06-24T23:20:40.976" v="49" actId="368"/>
        <pc:sldMkLst>
          <pc:docMk/>
          <pc:sldMk cId="2283124376" sldId="351"/>
        </pc:sldMkLst>
      </pc:sldChg>
      <pc:sldChg chg="modNotes">
        <pc:chgData name="James Feracor" userId="84027bb8-3bf2-4d48-b8cd-9732617c25f2" providerId="ADAL" clId="{CF287CD7-FCFD-44CA-A592-FA66EEBB143C}" dt="2022-06-24T23:20:40.991" v="55" actId="368"/>
        <pc:sldMkLst>
          <pc:docMk/>
          <pc:sldMk cId="3121479841" sldId="352"/>
        </pc:sldMkLst>
      </pc:sldChg>
      <pc:sldChg chg="modNotes">
        <pc:chgData name="James Feracor" userId="84027bb8-3bf2-4d48-b8cd-9732617c25f2" providerId="ADAL" clId="{CF287CD7-FCFD-44CA-A592-FA66EEBB143C}" dt="2022-06-24T23:20:40.910" v="25" actId="368"/>
        <pc:sldMkLst>
          <pc:docMk/>
          <pc:sldMk cId="4214402672" sldId="353"/>
        </pc:sldMkLst>
      </pc:sldChg>
      <pc:sldChg chg="modNotes">
        <pc:chgData name="James Feracor" userId="84027bb8-3bf2-4d48-b8cd-9732617c25f2" providerId="ADAL" clId="{CF287CD7-FCFD-44CA-A592-FA66EEBB143C}" dt="2022-06-24T23:20:40.916" v="27" actId="368"/>
        <pc:sldMkLst>
          <pc:docMk/>
          <pc:sldMk cId="354551763" sldId="354"/>
        </pc:sldMkLst>
      </pc:sldChg>
      <pc:sldChg chg="modNotes">
        <pc:chgData name="James Feracor" userId="84027bb8-3bf2-4d48-b8cd-9732617c25f2" providerId="ADAL" clId="{CF287CD7-FCFD-44CA-A592-FA66EEBB143C}" dt="2022-06-24T23:20:40.921" v="29" actId="368"/>
        <pc:sldMkLst>
          <pc:docMk/>
          <pc:sldMk cId="723038415" sldId="355"/>
        </pc:sldMkLst>
      </pc:sldChg>
      <pc:sldChg chg="modNotes">
        <pc:chgData name="James Feracor" userId="84027bb8-3bf2-4d48-b8cd-9732617c25f2" providerId="ADAL" clId="{CF287CD7-FCFD-44CA-A592-FA66EEBB143C}" dt="2022-06-24T23:20:40.926" v="31" actId="368"/>
        <pc:sldMkLst>
          <pc:docMk/>
          <pc:sldMk cId="2889031162" sldId="356"/>
        </pc:sldMkLst>
      </pc:sldChg>
      <pc:sldChg chg="modNotes">
        <pc:chgData name="James Feracor" userId="84027bb8-3bf2-4d48-b8cd-9732617c25f2" providerId="ADAL" clId="{CF287CD7-FCFD-44CA-A592-FA66EEBB143C}" dt="2022-06-24T23:20:40.936" v="35" actId="368"/>
        <pc:sldMkLst>
          <pc:docMk/>
          <pc:sldMk cId="605809765" sldId="357"/>
        </pc:sldMkLst>
      </pc:sldChg>
      <pc:sldChg chg="modNotes">
        <pc:chgData name="James Feracor" userId="84027bb8-3bf2-4d48-b8cd-9732617c25f2" providerId="ADAL" clId="{CF287CD7-FCFD-44CA-A592-FA66EEBB143C}" dt="2022-06-24T23:20:40.932" v="33" actId="368"/>
        <pc:sldMkLst>
          <pc:docMk/>
          <pc:sldMk cId="3749997623" sldId="358"/>
        </pc:sldMkLst>
      </pc:sldChg>
      <pc:sldChg chg="modNotes">
        <pc:chgData name="James Feracor" userId="84027bb8-3bf2-4d48-b8cd-9732617c25f2" providerId="ADAL" clId="{CF287CD7-FCFD-44CA-A592-FA66EEBB143C}" dt="2022-06-24T23:20:40.943" v="37" actId="368"/>
        <pc:sldMkLst>
          <pc:docMk/>
          <pc:sldMk cId="3486518700" sldId="359"/>
        </pc:sldMkLst>
      </pc:sldChg>
      <pc:sldChg chg="modNotes">
        <pc:chgData name="James Feracor" userId="84027bb8-3bf2-4d48-b8cd-9732617c25f2" providerId="ADAL" clId="{CF287CD7-FCFD-44CA-A592-FA66EEBB143C}" dt="2022-06-24T23:20:40.954" v="41" actId="368"/>
        <pc:sldMkLst>
          <pc:docMk/>
          <pc:sldMk cId="2437642639" sldId="360"/>
        </pc:sldMkLst>
      </pc:sldChg>
      <pc:sldChg chg="modNotes">
        <pc:chgData name="James Feracor" userId="84027bb8-3bf2-4d48-b8cd-9732617c25f2" providerId="ADAL" clId="{CF287CD7-FCFD-44CA-A592-FA66EEBB143C}" dt="2022-06-24T23:20:40.949" v="39" actId="368"/>
        <pc:sldMkLst>
          <pc:docMk/>
          <pc:sldMk cId="3726326705" sldId="361"/>
        </pc:sldMkLst>
      </pc:sldChg>
      <pc:sldChg chg="modNotes">
        <pc:chgData name="James Feracor" userId="84027bb8-3bf2-4d48-b8cd-9732617c25f2" providerId="ADAL" clId="{CF287CD7-FCFD-44CA-A592-FA66EEBB143C}" dt="2022-06-24T23:20:40.965" v="45" actId="368"/>
        <pc:sldMkLst>
          <pc:docMk/>
          <pc:sldMk cId="1913294328" sldId="362"/>
        </pc:sldMkLst>
      </pc:sldChg>
      <pc:sldChg chg="modNotes">
        <pc:chgData name="James Feracor" userId="84027bb8-3bf2-4d48-b8cd-9732617c25f2" providerId="ADAL" clId="{CF287CD7-FCFD-44CA-A592-FA66EEBB143C}" dt="2022-06-24T23:20:40.969" v="47" actId="368"/>
        <pc:sldMkLst>
          <pc:docMk/>
          <pc:sldMk cId="1014120591" sldId="363"/>
        </pc:sldMkLst>
      </pc:sldChg>
      <pc:sldChg chg="modNotes">
        <pc:chgData name="James Feracor" userId="84027bb8-3bf2-4d48-b8cd-9732617c25f2" providerId="ADAL" clId="{CF287CD7-FCFD-44CA-A592-FA66EEBB143C}" dt="2022-06-24T23:20:40.985" v="53" actId="368"/>
        <pc:sldMkLst>
          <pc:docMk/>
          <pc:sldMk cId="3873864251" sldId="364"/>
        </pc:sldMkLst>
      </pc:sldChg>
      <pc:sldChg chg="modNotes">
        <pc:chgData name="James Feracor" userId="84027bb8-3bf2-4d48-b8cd-9732617c25f2" providerId="ADAL" clId="{CF287CD7-FCFD-44CA-A592-FA66EEBB143C}" dt="2022-06-24T23:20:40.876" v="13" actId="368"/>
        <pc:sldMkLst>
          <pc:docMk/>
          <pc:sldMk cId="3917954123" sldId="365"/>
        </pc:sldMkLst>
      </pc:sldChg>
      <pc:sldChg chg="del">
        <pc:chgData name="James Feracor" userId="84027bb8-3bf2-4d48-b8cd-9732617c25f2" providerId="ADAL" clId="{CF287CD7-FCFD-44CA-A592-FA66EEBB143C}" dt="2022-06-24T23:21:53.409" v="124" actId="47"/>
        <pc:sldMkLst>
          <pc:docMk/>
          <pc:sldMk cId="3904319779" sldId="366"/>
        </pc:sldMkLst>
      </pc:sldChg>
      <pc:sldChg chg="modNotes">
        <pc:chgData name="James Feracor" userId="84027bb8-3bf2-4d48-b8cd-9732617c25f2" providerId="ADAL" clId="{CF287CD7-FCFD-44CA-A592-FA66EEBB143C}" dt="2022-06-24T23:20:40.899" v="21" actId="368"/>
        <pc:sldMkLst>
          <pc:docMk/>
          <pc:sldMk cId="4217039651" sldId="367"/>
        </pc:sldMkLst>
      </pc:sldChg>
      <pc:sldChg chg="modNotes">
        <pc:chgData name="James Feracor" userId="84027bb8-3bf2-4d48-b8cd-9732617c25f2" providerId="ADAL" clId="{CF287CD7-FCFD-44CA-A592-FA66EEBB143C}" dt="2022-06-24T23:20:40.996" v="57" actId="368"/>
        <pc:sldMkLst>
          <pc:docMk/>
          <pc:sldMk cId="3846190170" sldId="368"/>
        </pc:sldMkLst>
      </pc:sldChg>
      <pc:sldChg chg="modNotes">
        <pc:chgData name="James Feracor" userId="84027bb8-3bf2-4d48-b8cd-9732617c25f2" providerId="ADAL" clId="{CF287CD7-FCFD-44CA-A592-FA66EEBB143C}" dt="2022-06-24T23:20:41.049" v="75" actId="368"/>
        <pc:sldMkLst>
          <pc:docMk/>
          <pc:sldMk cId="3481596849" sldId="369"/>
        </pc:sldMkLst>
      </pc:sldChg>
      <pc:sldChg chg="del modNotes">
        <pc:chgData name="James Feracor" userId="84027bb8-3bf2-4d48-b8cd-9732617c25f2" providerId="ADAL" clId="{CF287CD7-FCFD-44CA-A592-FA66EEBB143C}" dt="2022-06-24T23:21:53.409" v="124" actId="47"/>
        <pc:sldMkLst>
          <pc:docMk/>
          <pc:sldMk cId="1641310378" sldId="370"/>
        </pc:sldMkLst>
      </pc:sldChg>
      <pc:sldChg chg="modNotes">
        <pc:chgData name="James Feracor" userId="84027bb8-3bf2-4d48-b8cd-9732617c25f2" providerId="ADAL" clId="{CF287CD7-FCFD-44CA-A592-FA66EEBB143C}" dt="2022-06-24T23:20:41.001" v="59" actId="368"/>
        <pc:sldMkLst>
          <pc:docMk/>
          <pc:sldMk cId="1578101829" sldId="371"/>
        </pc:sldMkLst>
      </pc:sldChg>
      <pc:sldChg chg="modNotes">
        <pc:chgData name="James Feracor" userId="84027bb8-3bf2-4d48-b8cd-9732617c25f2" providerId="ADAL" clId="{CF287CD7-FCFD-44CA-A592-FA66EEBB143C}" dt="2022-06-24T23:20:41.116" v="99" actId="368"/>
        <pc:sldMkLst>
          <pc:docMk/>
          <pc:sldMk cId="2747925792" sldId="372"/>
        </pc:sldMkLst>
      </pc:sldChg>
      <pc:sldChg chg="modNotes">
        <pc:chgData name="James Feracor" userId="84027bb8-3bf2-4d48-b8cd-9732617c25f2" providerId="ADAL" clId="{CF287CD7-FCFD-44CA-A592-FA66EEBB143C}" dt="2022-06-24T23:20:40.893" v="19" actId="368"/>
        <pc:sldMkLst>
          <pc:docMk/>
          <pc:sldMk cId="2538590025" sldId="374"/>
        </pc:sldMkLst>
      </pc:sldChg>
      <pc:sldChg chg="del modNotes">
        <pc:chgData name="James Feracor" userId="84027bb8-3bf2-4d48-b8cd-9732617c25f2" providerId="ADAL" clId="{CF287CD7-FCFD-44CA-A592-FA66EEBB143C}" dt="2022-06-24T23:20:59.484" v="120" actId="47"/>
        <pc:sldMkLst>
          <pc:docMk/>
          <pc:sldMk cId="1486725101" sldId="375"/>
        </pc:sldMkLst>
      </pc:sldChg>
      <pc:sldChg chg="del modNotes">
        <pc:chgData name="James Feracor" userId="84027bb8-3bf2-4d48-b8cd-9732617c25f2" providerId="ADAL" clId="{CF287CD7-FCFD-44CA-A592-FA66EEBB143C}" dt="2022-06-24T23:21:02.402" v="121" actId="47"/>
        <pc:sldMkLst>
          <pc:docMk/>
          <pc:sldMk cId="3993301273" sldId="377"/>
        </pc:sldMkLst>
      </pc:sldChg>
      <pc:sldChg chg="modNotes">
        <pc:chgData name="James Feracor" userId="84027bb8-3bf2-4d48-b8cd-9732617c25f2" providerId="ADAL" clId="{CF287CD7-FCFD-44CA-A592-FA66EEBB143C}" dt="2022-06-24T23:20:41.012" v="63" actId="368"/>
        <pc:sldMkLst>
          <pc:docMk/>
          <pc:sldMk cId="1373095028" sldId="378"/>
        </pc:sldMkLst>
      </pc:sldChg>
      <pc:sldChg chg="modNotes">
        <pc:chgData name="James Feracor" userId="84027bb8-3bf2-4d48-b8cd-9732617c25f2" providerId="ADAL" clId="{CF287CD7-FCFD-44CA-A592-FA66EEBB143C}" dt="2022-06-24T23:20:41.017" v="65" actId="368"/>
        <pc:sldMkLst>
          <pc:docMk/>
          <pc:sldMk cId="1440704574" sldId="379"/>
        </pc:sldMkLst>
      </pc:sldChg>
      <pc:sldChg chg="modNotes">
        <pc:chgData name="James Feracor" userId="84027bb8-3bf2-4d48-b8cd-9732617c25f2" providerId="ADAL" clId="{CF287CD7-FCFD-44CA-A592-FA66EEBB143C}" dt="2022-06-24T23:20:41.005" v="61" actId="368"/>
        <pc:sldMkLst>
          <pc:docMk/>
          <pc:sldMk cId="3698562674" sldId="380"/>
        </pc:sldMkLst>
      </pc:sldChg>
      <pc:sldChg chg="modNotes">
        <pc:chgData name="James Feracor" userId="84027bb8-3bf2-4d48-b8cd-9732617c25f2" providerId="ADAL" clId="{CF287CD7-FCFD-44CA-A592-FA66EEBB143C}" dt="2022-06-24T23:20:41.031" v="69" actId="368"/>
        <pc:sldMkLst>
          <pc:docMk/>
          <pc:sldMk cId="3977504143" sldId="382"/>
        </pc:sldMkLst>
      </pc:sldChg>
      <pc:sldChg chg="modNotes">
        <pc:chgData name="James Feracor" userId="84027bb8-3bf2-4d48-b8cd-9732617c25f2" providerId="ADAL" clId="{CF287CD7-FCFD-44CA-A592-FA66EEBB143C}" dt="2022-06-24T23:20:41.036" v="71" actId="368"/>
        <pc:sldMkLst>
          <pc:docMk/>
          <pc:sldMk cId="932171936" sldId="383"/>
        </pc:sldMkLst>
      </pc:sldChg>
      <pc:sldChg chg="modNotes">
        <pc:chgData name="James Feracor" userId="84027bb8-3bf2-4d48-b8cd-9732617c25f2" providerId="ADAL" clId="{CF287CD7-FCFD-44CA-A592-FA66EEBB143C}" dt="2022-06-24T23:20:41.126" v="103" actId="368"/>
        <pc:sldMkLst>
          <pc:docMk/>
          <pc:sldMk cId="1313567828" sldId="384"/>
        </pc:sldMkLst>
      </pc:sldChg>
      <pc:sldChg chg="modNotes">
        <pc:chgData name="James Feracor" userId="84027bb8-3bf2-4d48-b8cd-9732617c25f2" providerId="ADAL" clId="{CF287CD7-FCFD-44CA-A592-FA66EEBB143C}" dt="2022-06-24T23:20:41.066" v="81" actId="368"/>
        <pc:sldMkLst>
          <pc:docMk/>
          <pc:sldMk cId="8378455" sldId="385"/>
        </pc:sldMkLst>
      </pc:sldChg>
      <pc:sldChg chg="modNotes">
        <pc:chgData name="James Feracor" userId="84027bb8-3bf2-4d48-b8cd-9732617c25f2" providerId="ADAL" clId="{CF287CD7-FCFD-44CA-A592-FA66EEBB143C}" dt="2022-06-24T23:20:41.074" v="83" actId="368"/>
        <pc:sldMkLst>
          <pc:docMk/>
          <pc:sldMk cId="3274719262" sldId="386"/>
        </pc:sldMkLst>
      </pc:sldChg>
      <pc:sldChg chg="modNotes">
        <pc:chgData name="James Feracor" userId="84027bb8-3bf2-4d48-b8cd-9732617c25f2" providerId="ADAL" clId="{CF287CD7-FCFD-44CA-A592-FA66EEBB143C}" dt="2022-06-24T23:20:41.060" v="79" actId="368"/>
        <pc:sldMkLst>
          <pc:docMk/>
          <pc:sldMk cId="3450341931" sldId="388"/>
        </pc:sldMkLst>
      </pc:sldChg>
      <pc:sldChg chg="modNotes">
        <pc:chgData name="James Feracor" userId="84027bb8-3bf2-4d48-b8cd-9732617c25f2" providerId="ADAL" clId="{CF287CD7-FCFD-44CA-A592-FA66EEBB143C}" dt="2022-06-24T23:20:41.148" v="113" actId="368"/>
        <pc:sldMkLst>
          <pc:docMk/>
          <pc:sldMk cId="290080799" sldId="391"/>
        </pc:sldMkLst>
      </pc:sldChg>
      <pc:sldChg chg="modNotes">
        <pc:chgData name="James Feracor" userId="84027bb8-3bf2-4d48-b8cd-9732617c25f2" providerId="ADAL" clId="{CF287CD7-FCFD-44CA-A592-FA66EEBB143C}" dt="2022-06-24T23:20:41.085" v="87" actId="368"/>
        <pc:sldMkLst>
          <pc:docMk/>
          <pc:sldMk cId="507176796" sldId="394"/>
        </pc:sldMkLst>
      </pc:sldChg>
      <pc:sldChg chg="modNotes">
        <pc:chgData name="James Feracor" userId="84027bb8-3bf2-4d48-b8cd-9732617c25f2" providerId="ADAL" clId="{CF287CD7-FCFD-44CA-A592-FA66EEBB143C}" dt="2022-06-24T23:20:41.080" v="85" actId="368"/>
        <pc:sldMkLst>
          <pc:docMk/>
          <pc:sldMk cId="1314032309" sldId="395"/>
        </pc:sldMkLst>
      </pc:sldChg>
      <pc:sldChg chg="modNotes">
        <pc:chgData name="James Feracor" userId="84027bb8-3bf2-4d48-b8cd-9732617c25f2" providerId="ADAL" clId="{CF287CD7-FCFD-44CA-A592-FA66EEBB143C}" dt="2022-06-24T23:20:41.089" v="89" actId="368"/>
        <pc:sldMkLst>
          <pc:docMk/>
          <pc:sldMk cId="664564035" sldId="397"/>
        </pc:sldMkLst>
      </pc:sldChg>
      <pc:sldChg chg="modNotes">
        <pc:chgData name="James Feracor" userId="84027bb8-3bf2-4d48-b8cd-9732617c25f2" providerId="ADAL" clId="{CF287CD7-FCFD-44CA-A592-FA66EEBB143C}" dt="2022-06-24T23:20:41.100" v="93" actId="368"/>
        <pc:sldMkLst>
          <pc:docMk/>
          <pc:sldMk cId="3579513035" sldId="398"/>
        </pc:sldMkLst>
      </pc:sldChg>
      <pc:sldChg chg="modNotes">
        <pc:chgData name="James Feracor" userId="84027bb8-3bf2-4d48-b8cd-9732617c25f2" providerId="ADAL" clId="{CF287CD7-FCFD-44CA-A592-FA66EEBB143C}" dt="2022-06-24T23:20:41.111" v="97" actId="368"/>
        <pc:sldMkLst>
          <pc:docMk/>
          <pc:sldMk cId="3559062802" sldId="400"/>
        </pc:sldMkLst>
      </pc:sldChg>
      <pc:sldChg chg="modNotes">
        <pc:chgData name="James Feracor" userId="84027bb8-3bf2-4d48-b8cd-9732617c25f2" providerId="ADAL" clId="{CF287CD7-FCFD-44CA-A592-FA66EEBB143C}" dt="2022-06-24T23:20:41.106" v="95" actId="368"/>
        <pc:sldMkLst>
          <pc:docMk/>
          <pc:sldMk cId="3493980712" sldId="401"/>
        </pc:sldMkLst>
      </pc:sldChg>
      <pc:sldChg chg="modNotes">
        <pc:chgData name="James Feracor" userId="84027bb8-3bf2-4d48-b8cd-9732617c25f2" providerId="ADAL" clId="{CF287CD7-FCFD-44CA-A592-FA66EEBB143C}" dt="2022-06-24T23:20:41.026" v="67" actId="368"/>
        <pc:sldMkLst>
          <pc:docMk/>
          <pc:sldMk cId="1369887096" sldId="402"/>
        </pc:sldMkLst>
      </pc:sldChg>
      <pc:sldChg chg="modNotes">
        <pc:chgData name="James Feracor" userId="84027bb8-3bf2-4d48-b8cd-9732617c25f2" providerId="ADAL" clId="{CF287CD7-FCFD-44CA-A592-FA66EEBB143C}" dt="2022-06-24T23:20:41.130" v="105" actId="368"/>
        <pc:sldMkLst>
          <pc:docMk/>
          <pc:sldMk cId="3162774977" sldId="405"/>
        </pc:sldMkLst>
      </pc:sldChg>
      <pc:sldChg chg="modNotes">
        <pc:chgData name="James Feracor" userId="84027bb8-3bf2-4d48-b8cd-9732617c25f2" providerId="ADAL" clId="{CF287CD7-FCFD-44CA-A592-FA66EEBB143C}" dt="2022-06-24T23:20:41.043" v="73" actId="368"/>
        <pc:sldMkLst>
          <pc:docMk/>
          <pc:sldMk cId="3534791862" sldId="406"/>
        </pc:sldMkLst>
      </pc:sldChg>
      <pc:sldChg chg="modNotes">
        <pc:chgData name="James Feracor" userId="84027bb8-3bf2-4d48-b8cd-9732617c25f2" providerId="ADAL" clId="{CF287CD7-FCFD-44CA-A592-FA66EEBB143C}" dt="2022-06-24T23:20:40.834" v="1" actId="368"/>
        <pc:sldMkLst>
          <pc:docMk/>
          <pc:sldMk cId="2575113195" sldId="407"/>
        </pc:sldMkLst>
      </pc:sldChg>
      <pc:sldChg chg="del modNotes">
        <pc:chgData name="James Feracor" userId="84027bb8-3bf2-4d48-b8cd-9732617c25f2" providerId="ADAL" clId="{CF287CD7-FCFD-44CA-A592-FA66EEBB143C}" dt="2022-06-24T23:21:53.409" v="124" actId="47"/>
        <pc:sldMkLst>
          <pc:docMk/>
          <pc:sldMk cId="3070315061" sldId="408"/>
        </pc:sldMkLst>
      </pc:sldChg>
      <pc:sldChg chg="del">
        <pc:chgData name="James Feracor" userId="84027bb8-3bf2-4d48-b8cd-9732617c25f2" providerId="ADAL" clId="{CF287CD7-FCFD-44CA-A592-FA66EEBB143C}" dt="2022-06-24T23:21:53.409" v="124" actId="47"/>
        <pc:sldMkLst>
          <pc:docMk/>
          <pc:sldMk cId="1417812144" sldId="520"/>
        </pc:sldMkLst>
      </pc:sldChg>
      <pc:sldChg chg="modNotes">
        <pc:chgData name="James Feracor" userId="84027bb8-3bf2-4d48-b8cd-9732617c25f2" providerId="ADAL" clId="{CF287CD7-FCFD-44CA-A592-FA66EEBB143C}" dt="2022-06-24T23:20:40.842" v="3" actId="368"/>
        <pc:sldMkLst>
          <pc:docMk/>
          <pc:sldMk cId="3381353130" sldId="521"/>
        </pc:sldMkLst>
      </pc:sldChg>
      <pc:sldChg chg="modNotes">
        <pc:chgData name="James Feracor" userId="84027bb8-3bf2-4d48-b8cd-9732617c25f2" providerId="ADAL" clId="{CF287CD7-FCFD-44CA-A592-FA66EEBB143C}" dt="2022-06-24T23:20:40.853" v="7" actId="368"/>
        <pc:sldMkLst>
          <pc:docMk/>
          <pc:sldMk cId="1871092156" sldId="522"/>
        </pc:sldMkLst>
      </pc:sldChg>
      <pc:sldChg chg="modNotes">
        <pc:chgData name="James Feracor" userId="84027bb8-3bf2-4d48-b8cd-9732617c25f2" providerId="ADAL" clId="{CF287CD7-FCFD-44CA-A592-FA66EEBB143C}" dt="2022-06-24T23:20:40.848" v="5" actId="368"/>
        <pc:sldMkLst>
          <pc:docMk/>
          <pc:sldMk cId="924868401" sldId="523"/>
        </pc:sldMkLst>
      </pc:sldChg>
      <pc:sldChg chg="modNotes">
        <pc:chgData name="James Feracor" userId="84027bb8-3bf2-4d48-b8cd-9732617c25f2" providerId="ADAL" clId="{CF287CD7-FCFD-44CA-A592-FA66EEBB143C}" dt="2022-06-24T23:20:40.886" v="17" actId="368"/>
        <pc:sldMkLst>
          <pc:docMk/>
          <pc:sldMk cId="961111844" sldId="524"/>
        </pc:sldMkLst>
      </pc:sldChg>
      <pc:sldChg chg="modNotes">
        <pc:chgData name="James Feracor" userId="84027bb8-3bf2-4d48-b8cd-9732617c25f2" providerId="ADAL" clId="{CF287CD7-FCFD-44CA-A592-FA66EEBB143C}" dt="2022-06-24T23:20:41.135" v="107" actId="368"/>
        <pc:sldMkLst>
          <pc:docMk/>
          <pc:sldMk cId="2697615292" sldId="525"/>
        </pc:sldMkLst>
      </pc:sldChg>
      <pc:sldChg chg="modNotes">
        <pc:chgData name="James Feracor" userId="84027bb8-3bf2-4d48-b8cd-9732617c25f2" providerId="ADAL" clId="{CF287CD7-FCFD-44CA-A592-FA66EEBB143C}" dt="2022-06-24T23:20:41.140" v="109" actId="368"/>
        <pc:sldMkLst>
          <pc:docMk/>
          <pc:sldMk cId="1779916416" sldId="526"/>
        </pc:sldMkLst>
      </pc:sldChg>
      <pc:sldChg chg="modNotes">
        <pc:chgData name="James Feracor" userId="84027bb8-3bf2-4d48-b8cd-9732617c25f2" providerId="ADAL" clId="{CF287CD7-FCFD-44CA-A592-FA66EEBB143C}" dt="2022-06-24T23:20:41.144" v="111" actId="368"/>
        <pc:sldMkLst>
          <pc:docMk/>
          <pc:sldMk cId="2813545205" sldId="527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ACB3CD-0D2B-E943-B4DA-FC5C2A7B9419}" type="datetimeFigureOut">
              <a:rPr lang="en-US" smtClean="0"/>
              <a:t>6/24/2022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78BA7F-A420-A542-833C-A334D9497C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6365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8BA7F-A420-A542-833C-A334D9497CC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534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8BA7F-A420-A542-833C-A334D9497CC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259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8BA7F-A420-A542-833C-A334D9497CC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24175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8BA7F-A420-A542-833C-A334D9497CC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1957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8BA7F-A420-A542-833C-A334D9497CC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3461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8BA7F-A420-A542-833C-A334D9497CC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5674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8BA7F-A420-A542-833C-A334D9497CC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3717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8BA7F-A420-A542-833C-A334D9497CC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3862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8BA7F-A420-A542-833C-A334D9497CC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27292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8BA7F-A420-A542-833C-A334D9497CC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15178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8BA7F-A420-A542-833C-A334D9497CC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984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8BA7F-A420-A542-833C-A334D9497CC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28446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8BA7F-A420-A542-833C-A334D9497CC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39006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8BA7F-A420-A542-833C-A334D9497CC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0666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8BA7F-A420-A542-833C-A334D9497CC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28712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8BA7F-A420-A542-833C-A334D9497CC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4106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8BA7F-A420-A542-833C-A334D9497CC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88024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8BA7F-A420-A542-833C-A334D9497CC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457400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8BA7F-A420-A542-833C-A334D9497CC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262842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8BA7F-A420-A542-833C-A334D9497CC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75791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8BA7F-A420-A542-833C-A334D9497CC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92407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8BA7F-A420-A542-833C-A334D9497CCB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2700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8BA7F-A420-A542-833C-A334D9497CC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237630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8BA7F-A420-A542-833C-A334D9497CCB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50418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algn="l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8BA7F-A420-A542-833C-A334D9497CC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98115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8BA7F-A420-A542-833C-A334D9497CCB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18320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8BA7F-A420-A542-833C-A334D9497CCB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40836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8BA7F-A420-A542-833C-A334D9497CCB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331238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8BA7F-A420-A542-833C-A334D9497CCB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03709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28650" lvl="1" indent="-1714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8BA7F-A420-A542-833C-A334D9497CCB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04677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8BA7F-A420-A542-833C-A334D9497CCB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0334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8BA7F-A420-A542-833C-A334D9497CCB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42277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8BA7F-A420-A542-833C-A334D9497CCB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2238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8BA7F-A420-A542-833C-A334D9497CC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11408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8BA7F-A420-A542-833C-A334D9497CCB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5852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8BA7F-A420-A542-833C-A334D9497CCB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32191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8BA7F-A420-A542-833C-A334D9497CCB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65037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28650" lvl="1" indent="-1714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8BA7F-A420-A542-833C-A334D9497CCB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46418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8BA7F-A420-A542-833C-A334D9497CCB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69674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8BA7F-A420-A542-833C-A334D9497CCB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14036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8BA7F-A420-A542-833C-A334D9497CCB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98759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8BA7F-A420-A542-833C-A334D9497CCB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38165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8BA7F-A420-A542-833C-A334D9497CCB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127776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8BA7F-A420-A542-833C-A334D9497CCB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7121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28650" lvl="1" indent="-1714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8BA7F-A420-A542-833C-A334D9497CC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42254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8BA7F-A420-A542-833C-A334D9497CCB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91405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8BA7F-A420-A542-833C-A334D9497CCB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21985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8BA7F-A420-A542-833C-A334D9497CCB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78533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8BA7F-A420-A542-833C-A334D9497CCB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3709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8BA7F-A420-A542-833C-A334D9497CCB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44418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8BA7F-A420-A542-833C-A334D9497CCB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17254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8BA7F-A420-A542-833C-A334D9497CCB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1202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8BA7F-A420-A542-833C-A334D9497CC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2401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8BA7F-A420-A542-833C-A334D9497CC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8267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8BA7F-A420-A542-833C-A334D9497CC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6333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8BA7F-A420-A542-833C-A334D9497CC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5776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90E1EE8-DF62-4E49-8252-4AC73FE2F381}"/>
              </a:ext>
            </a:extLst>
          </p:cNvPr>
          <p:cNvSpPr/>
          <p:nvPr userDrawn="1"/>
        </p:nvSpPr>
        <p:spPr>
          <a:xfrm>
            <a:off x="6853238" y="3929791"/>
            <a:ext cx="5338762" cy="292820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192962" y="1963692"/>
            <a:ext cx="4313237" cy="1846994"/>
          </a:xfrm>
        </p:spPr>
        <p:txBody>
          <a:bodyPr anchor="t">
            <a:noAutofit/>
          </a:bodyPr>
          <a:lstStyle>
            <a:lvl1pPr algn="l">
              <a:defRPr sz="4000" b="0" cap="none" spc="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07A17CBF-ED79-8149-94BA-FB1A68EE039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853238" cy="6857999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4A100F13-C285-884E-A44C-3332EF05ABA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92963" y="1368442"/>
            <a:ext cx="4313237" cy="335734"/>
          </a:xfrm>
        </p:spPr>
        <p:txBody>
          <a:bodyPr>
            <a:normAutofit/>
          </a:bodyPr>
          <a:lstStyle>
            <a:lvl1pPr marL="0" indent="0">
              <a:buNone/>
              <a:defRPr sz="1400" b="1" cap="all" spc="2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Insert Date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1F629579-5999-614B-8EBC-C3D2B394FB9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92963" y="6189794"/>
            <a:ext cx="2568060" cy="211330"/>
          </a:xfrm>
          <a:prstGeom prst="rect">
            <a:avLst/>
          </a:prstGeom>
        </p:spPr>
      </p:pic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E9C1D367-65D1-0342-A522-13D9516FAB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192963" y="4155247"/>
            <a:ext cx="4313237" cy="1654746"/>
          </a:xfrm>
        </p:spPr>
        <p:txBody>
          <a:bodyPr anchor="t">
            <a:norm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21">
            <a:extLst>
              <a:ext uri="{FF2B5EF4-FFF2-40B4-BE49-F238E27FC236}">
                <a16:creationId xmlns:a16="http://schemas.microsoft.com/office/drawing/2014/main" id="{8786C147-035C-5740-B7B1-F83031B2416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0" y="6648711"/>
            <a:ext cx="6853238" cy="215444"/>
          </a:xfrm>
        </p:spPr>
        <p:txBody>
          <a:bodyPr wrap="square" lIns="91440" tIns="45720" rIns="91440" bIns="45720" anchor="ctr" anchorCtr="0">
            <a:spAutoFit/>
          </a:bodyPr>
          <a:lstStyle>
            <a:lvl1pPr marL="0" indent="0" algn="r">
              <a:buNone/>
              <a:defRPr sz="800" cap="all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Image Credit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8883828-E879-FC48-8385-0D7ACE7BEEC9}"/>
              </a:ext>
            </a:extLst>
          </p:cNvPr>
          <p:cNvSpPr/>
          <p:nvPr userDrawn="1"/>
        </p:nvSpPr>
        <p:spPr>
          <a:xfrm>
            <a:off x="7192962" y="1746504"/>
            <a:ext cx="411480" cy="5486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6303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actic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9056688" y="488674"/>
            <a:ext cx="2449512" cy="636932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None/>
              <a:defRPr sz="1800"/>
            </a:lvl1pPr>
            <a:lvl2pPr marL="11113" indent="0">
              <a:spcBef>
                <a:spcPts val="1800"/>
              </a:spcBef>
              <a:spcAft>
                <a:spcPts val="1800"/>
              </a:spcAft>
              <a:buNone/>
              <a:tabLst/>
              <a:defRPr sz="1600" b="1" cap="all" spc="100" baseline="0">
                <a:solidFill>
                  <a:schemeClr val="tx2"/>
                </a:solidFill>
              </a:defRPr>
            </a:lvl2pPr>
            <a:lvl3pPr marL="914400" indent="0">
              <a:buNone/>
              <a:defRPr sz="14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cap="all" spc="100" baseline="0"/>
              <a:t>Subtitle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3671B2-621F-D34F-A8A0-D4D1A7E202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658141-F0AC-704D-9680-E75460E702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463DB-7B07-6943-80E3-B9A8273C7E2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AD99AEA-0942-F44E-82BD-844F6AA5150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620371"/>
            <a:ext cx="5926137" cy="5237628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A2385D-5C5C-B54F-B0B8-C004F965EA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457200"/>
            <a:ext cx="5240337" cy="5760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22">
            <a:extLst>
              <a:ext uri="{FF2B5EF4-FFF2-40B4-BE49-F238E27FC236}">
                <a16:creationId xmlns:a16="http://schemas.microsoft.com/office/drawing/2014/main" id="{048E8775-CEBA-8B4F-9B33-0875D822D63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44538" y="6654866"/>
            <a:ext cx="5181599" cy="203133"/>
          </a:xfrm>
        </p:spPr>
        <p:txBody>
          <a:bodyPr wrap="square" lIns="91440" tIns="45720" rIns="91440" bIns="45720" anchor="ctr" anchorCtr="0">
            <a:spAutoFit/>
          </a:bodyPr>
          <a:lstStyle>
            <a:lvl1pPr marL="0" indent="0" algn="r">
              <a:buNone/>
              <a:defRPr sz="800" cap="all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Image Credit</a:t>
            </a:r>
          </a:p>
        </p:txBody>
      </p:sp>
    </p:spTree>
    <p:extLst>
      <p:ext uri="{BB962C8B-B14F-4D97-AF65-F5344CB8AC3E}">
        <p14:creationId xmlns:p14="http://schemas.microsoft.com/office/powerpoint/2010/main" val="33118774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actic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3671B2-621F-D34F-A8A0-D4D1A7E202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658141-F0AC-704D-9680-E75460E702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463DB-7B07-6943-80E3-B9A8273C7E2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AD99AEA-0942-F44E-82BD-844F6AA5150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1600200"/>
            <a:ext cx="9400032" cy="52578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2A72C7-EB24-FE4A-A255-EAB3C27870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457200"/>
            <a:ext cx="8370887" cy="5760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22">
            <a:extLst>
              <a:ext uri="{FF2B5EF4-FFF2-40B4-BE49-F238E27FC236}">
                <a16:creationId xmlns:a16="http://schemas.microsoft.com/office/drawing/2014/main" id="{DCED86F4-30DE-F841-86E9-F8D3B5F821A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07302" y="6654867"/>
            <a:ext cx="5181599" cy="203133"/>
          </a:xfrm>
        </p:spPr>
        <p:txBody>
          <a:bodyPr wrap="square" lIns="91440" tIns="45720" rIns="91440" bIns="45720" anchor="ctr" anchorCtr="0">
            <a:spAutoFit/>
          </a:bodyPr>
          <a:lstStyle>
            <a:lvl1pPr marL="0" indent="0" algn="r">
              <a:buNone/>
              <a:defRPr sz="800" cap="all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Image Credit</a:t>
            </a:r>
          </a:p>
        </p:txBody>
      </p:sp>
    </p:spTree>
    <p:extLst>
      <p:ext uri="{BB962C8B-B14F-4D97-AF65-F5344CB8AC3E}">
        <p14:creationId xmlns:p14="http://schemas.microsoft.com/office/powerpoint/2010/main" val="618720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Featured Content-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3671B2-621F-D34F-A8A0-D4D1A7E202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316C59-5468-754D-8C91-AB326197E5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658141-F0AC-704D-9680-E75460E702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98463DB-7B07-6943-80E3-B9A8273C7E22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1ACFED5-419A-BB43-A3A8-CD828014FE3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2625" y="6470853"/>
            <a:ext cx="1371600" cy="112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8975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Featured Content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371600"/>
            <a:ext cx="4305300" cy="3617259"/>
          </a:xfrm>
        </p:spPr>
        <p:txBody>
          <a:bodyPr anchor="t"/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473916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am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156968" y="1371601"/>
            <a:ext cx="3769171" cy="1286028"/>
          </a:xfrm>
        </p:spPr>
        <p:txBody>
          <a:bodyPr/>
          <a:lstStyle>
            <a:lvl1pPr marL="7938" indent="0">
              <a:spcBef>
                <a:spcPts val="0"/>
              </a:spcBef>
              <a:spcAft>
                <a:spcPts val="0"/>
              </a:spcAft>
              <a:buNone/>
              <a:tabLst/>
              <a:defRPr sz="1400" b="1" cap="none" spc="0" baseline="0">
                <a:solidFill>
                  <a:schemeClr val="bg1"/>
                </a:solidFill>
              </a:defRPr>
            </a:lvl1pPr>
            <a:lvl2pPr marL="7938" indent="0">
              <a:spcBef>
                <a:spcPts val="0"/>
              </a:spcBef>
              <a:spcAft>
                <a:spcPts val="400"/>
              </a:spcAft>
              <a:buNone/>
              <a:tabLst/>
              <a:defRPr sz="1400">
                <a:solidFill>
                  <a:schemeClr val="accent3"/>
                </a:solidFill>
              </a:defRPr>
            </a:lvl2pPr>
            <a:lvl3pPr marL="7938" indent="0">
              <a:spcBef>
                <a:spcPts val="0"/>
              </a:spcBef>
              <a:buNone/>
              <a:tabLst/>
              <a:defRPr sz="1200">
                <a:solidFill>
                  <a:schemeClr val="bg1"/>
                </a:solidFill>
              </a:defRPr>
            </a:lvl3pPr>
            <a:lvl4pPr marL="7938" indent="0">
              <a:spcBef>
                <a:spcPts val="0"/>
              </a:spcBef>
              <a:buNone/>
              <a:tabLst/>
              <a:defRPr sz="1050">
                <a:solidFill>
                  <a:schemeClr val="bg1"/>
                </a:solidFill>
              </a:defRPr>
            </a:lvl4pPr>
            <a:lvl5pPr marL="7938" indent="0">
              <a:spcBef>
                <a:spcPts val="0"/>
              </a:spcBef>
              <a:buNone/>
              <a:tabLst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text, indent for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3671B2-621F-D34F-A8A0-D4D1A7E202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316C59-5468-754D-8C91-AB326197E5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658141-F0AC-704D-9680-E75460E702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98463DB-7B07-6943-80E3-B9A8273C7E2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51823242-C8E7-C54B-AA34-E62AE48B083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85800" y="1371601"/>
            <a:ext cx="1262287" cy="1273511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7" name="Picture Placeholder 7">
            <a:extLst>
              <a:ext uri="{FF2B5EF4-FFF2-40B4-BE49-F238E27FC236}">
                <a16:creationId xmlns:a16="http://schemas.microsoft.com/office/drawing/2014/main" id="{D55F8FF8-9F35-5D47-A139-55B72F0ECE2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85800" y="3135145"/>
            <a:ext cx="1262287" cy="1273511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8" name="Picture Placeholder 7">
            <a:extLst>
              <a:ext uri="{FF2B5EF4-FFF2-40B4-BE49-F238E27FC236}">
                <a16:creationId xmlns:a16="http://schemas.microsoft.com/office/drawing/2014/main" id="{3517AFA9-07E1-B846-A503-0B2BBBE1311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85800" y="4898689"/>
            <a:ext cx="1262287" cy="1273511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F8343D9C-5BDA-014C-BC01-E120C26152FF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2156968" y="3128887"/>
            <a:ext cx="3769171" cy="1286028"/>
          </a:xfrm>
        </p:spPr>
        <p:txBody>
          <a:bodyPr/>
          <a:lstStyle>
            <a:lvl1pPr marL="7938" indent="0">
              <a:spcBef>
                <a:spcPts val="0"/>
              </a:spcBef>
              <a:spcAft>
                <a:spcPts val="0"/>
              </a:spcAft>
              <a:buNone/>
              <a:tabLst/>
              <a:defRPr lang="en-US" sz="1400" b="1" kern="1200" cap="none" spc="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938" indent="0">
              <a:spcBef>
                <a:spcPts val="0"/>
              </a:spcBef>
              <a:spcAft>
                <a:spcPts val="400"/>
              </a:spcAft>
              <a:buNone/>
              <a:tabLst/>
              <a:defRPr lang="en-US" sz="1400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2pPr>
            <a:lvl3pPr marL="7938" indent="0">
              <a:spcBef>
                <a:spcPts val="0"/>
              </a:spcBef>
              <a:buNone/>
              <a:tabLst/>
              <a:defRPr sz="1200">
                <a:solidFill>
                  <a:schemeClr val="bg1"/>
                </a:solidFill>
              </a:defRPr>
            </a:lvl3pPr>
            <a:lvl4pPr marL="7938" indent="0">
              <a:spcBef>
                <a:spcPts val="0"/>
              </a:spcBef>
              <a:buNone/>
              <a:tabLst/>
              <a:defRPr sz="1050">
                <a:solidFill>
                  <a:schemeClr val="bg1"/>
                </a:solidFill>
              </a:defRPr>
            </a:lvl4pPr>
            <a:lvl5pPr marL="7938" indent="0">
              <a:spcBef>
                <a:spcPts val="0"/>
              </a:spcBef>
              <a:buNone/>
              <a:tabLst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text, indent for styles</a:t>
            </a:r>
          </a:p>
          <a:p>
            <a:pPr marL="7938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/>
              <a:buNone/>
              <a:tabLst/>
            </a:pPr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04AB7707-6052-4C49-BD40-D2CEBAC629DD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2156968" y="4886173"/>
            <a:ext cx="3769171" cy="1286028"/>
          </a:xfrm>
        </p:spPr>
        <p:txBody>
          <a:bodyPr/>
          <a:lstStyle>
            <a:lvl1pPr marL="7938" indent="0">
              <a:spcBef>
                <a:spcPts val="0"/>
              </a:spcBef>
              <a:spcAft>
                <a:spcPts val="0"/>
              </a:spcAft>
              <a:buNone/>
              <a:tabLst/>
              <a:defRPr lang="en-US" sz="1400" b="1" kern="1200" cap="none" spc="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938" indent="0">
              <a:spcBef>
                <a:spcPts val="0"/>
              </a:spcBef>
              <a:spcAft>
                <a:spcPts val="400"/>
              </a:spcAft>
              <a:buNone/>
              <a:tabLst/>
              <a:defRPr lang="en-US" sz="1400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2pPr>
            <a:lvl3pPr marL="7938" indent="0">
              <a:spcBef>
                <a:spcPts val="0"/>
              </a:spcBef>
              <a:buNone/>
              <a:tabLst/>
              <a:defRPr sz="1200">
                <a:solidFill>
                  <a:schemeClr val="bg1"/>
                </a:solidFill>
              </a:defRPr>
            </a:lvl3pPr>
            <a:lvl4pPr marL="7938" indent="0">
              <a:spcBef>
                <a:spcPts val="0"/>
              </a:spcBef>
              <a:buNone/>
              <a:tabLst/>
              <a:defRPr sz="1050">
                <a:solidFill>
                  <a:schemeClr val="bg1"/>
                </a:solidFill>
              </a:defRPr>
            </a:lvl4pPr>
            <a:lvl5pPr marL="7938" indent="0">
              <a:spcBef>
                <a:spcPts val="0"/>
              </a:spcBef>
              <a:buNone/>
              <a:tabLst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text, indent for styles</a:t>
            </a:r>
          </a:p>
          <a:p>
            <a:pPr marL="7938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/>
              <a:buNone/>
              <a:tabLst/>
            </a:pPr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DC5275D8-3879-C943-9B0B-26B241E1F8C2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7744968" y="1371601"/>
            <a:ext cx="3769171" cy="1286028"/>
          </a:xfrm>
        </p:spPr>
        <p:txBody>
          <a:bodyPr/>
          <a:lstStyle>
            <a:lvl1pPr marL="7938" indent="0">
              <a:spcBef>
                <a:spcPts val="0"/>
              </a:spcBef>
              <a:spcAft>
                <a:spcPts val="0"/>
              </a:spcAft>
              <a:buNone/>
              <a:tabLst/>
              <a:defRPr lang="en-US" sz="1400" b="1" kern="1200" cap="none" spc="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938" indent="0">
              <a:spcBef>
                <a:spcPts val="0"/>
              </a:spcBef>
              <a:spcAft>
                <a:spcPts val="400"/>
              </a:spcAft>
              <a:buNone/>
              <a:tabLst/>
              <a:defRPr lang="en-US" sz="1400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2pPr>
            <a:lvl3pPr marL="7938" indent="0">
              <a:spcBef>
                <a:spcPts val="0"/>
              </a:spcBef>
              <a:buNone/>
              <a:tabLst/>
              <a:defRPr sz="1200">
                <a:solidFill>
                  <a:schemeClr val="bg1"/>
                </a:solidFill>
              </a:defRPr>
            </a:lvl3pPr>
            <a:lvl4pPr marL="7938" indent="0">
              <a:spcBef>
                <a:spcPts val="0"/>
              </a:spcBef>
              <a:buNone/>
              <a:tabLst/>
              <a:defRPr sz="1050">
                <a:solidFill>
                  <a:schemeClr val="bg1"/>
                </a:solidFill>
              </a:defRPr>
            </a:lvl4pPr>
            <a:lvl5pPr marL="7938" indent="0">
              <a:spcBef>
                <a:spcPts val="0"/>
              </a:spcBef>
              <a:buNone/>
              <a:tabLst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text, indent for styles</a:t>
            </a:r>
          </a:p>
          <a:p>
            <a:pPr marL="7938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/>
              <a:buNone/>
              <a:tabLst/>
            </a:pPr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Picture Placeholder 7">
            <a:extLst>
              <a:ext uri="{FF2B5EF4-FFF2-40B4-BE49-F238E27FC236}">
                <a16:creationId xmlns:a16="http://schemas.microsoft.com/office/drawing/2014/main" id="{56F155F0-B2B5-D040-A05A-82983352CD6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273800" y="1371601"/>
            <a:ext cx="1262287" cy="1273511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4" name="Picture Placeholder 7">
            <a:extLst>
              <a:ext uri="{FF2B5EF4-FFF2-40B4-BE49-F238E27FC236}">
                <a16:creationId xmlns:a16="http://schemas.microsoft.com/office/drawing/2014/main" id="{7B5F027E-1794-1D45-A26D-CE1DEC0C491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73800" y="3135145"/>
            <a:ext cx="1262287" cy="1273511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5" name="Picture Placeholder 7">
            <a:extLst>
              <a:ext uri="{FF2B5EF4-FFF2-40B4-BE49-F238E27FC236}">
                <a16:creationId xmlns:a16="http://schemas.microsoft.com/office/drawing/2014/main" id="{E519FF2F-1B6A-0140-9DAE-BE0C9D667DE9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273800" y="4898689"/>
            <a:ext cx="1262287" cy="1273511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297B3498-B620-2B4E-8CEA-F7B7CBACC77A}"/>
              </a:ext>
            </a:extLst>
          </p:cNvPr>
          <p:cNvSpPr>
            <a:spLocks noGrp="1"/>
          </p:cNvSpPr>
          <p:nvPr>
            <p:ph idx="22" hasCustomPrompt="1"/>
          </p:nvPr>
        </p:nvSpPr>
        <p:spPr>
          <a:xfrm>
            <a:off x="7744968" y="3128887"/>
            <a:ext cx="3769171" cy="1286028"/>
          </a:xfrm>
        </p:spPr>
        <p:txBody>
          <a:bodyPr/>
          <a:lstStyle>
            <a:lvl1pPr marL="7938" indent="0">
              <a:spcBef>
                <a:spcPts val="0"/>
              </a:spcBef>
              <a:spcAft>
                <a:spcPts val="0"/>
              </a:spcAft>
              <a:buNone/>
              <a:tabLst/>
              <a:defRPr lang="en-US" sz="1400" b="1" kern="1200" cap="none" spc="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938" indent="0">
              <a:spcBef>
                <a:spcPts val="0"/>
              </a:spcBef>
              <a:spcAft>
                <a:spcPts val="400"/>
              </a:spcAft>
              <a:buNone/>
              <a:tabLst/>
              <a:defRPr lang="en-US" sz="1400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2pPr>
            <a:lvl3pPr marL="7938" indent="0">
              <a:spcBef>
                <a:spcPts val="0"/>
              </a:spcBef>
              <a:buNone/>
              <a:tabLst/>
              <a:defRPr sz="1200">
                <a:solidFill>
                  <a:schemeClr val="bg1"/>
                </a:solidFill>
              </a:defRPr>
            </a:lvl3pPr>
            <a:lvl4pPr marL="7938" indent="0">
              <a:spcBef>
                <a:spcPts val="0"/>
              </a:spcBef>
              <a:buNone/>
              <a:tabLst/>
              <a:defRPr sz="1050">
                <a:solidFill>
                  <a:schemeClr val="bg1"/>
                </a:solidFill>
              </a:defRPr>
            </a:lvl4pPr>
            <a:lvl5pPr marL="7938" indent="0">
              <a:spcBef>
                <a:spcPts val="0"/>
              </a:spcBef>
              <a:buNone/>
              <a:tabLst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text, indent for styles</a:t>
            </a:r>
          </a:p>
          <a:p>
            <a:pPr marL="7938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/>
              <a:buNone/>
              <a:tabLst/>
            </a:pPr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F9BC2924-6E5B-AA4B-B482-EAD15BA2038C}"/>
              </a:ext>
            </a:extLst>
          </p:cNvPr>
          <p:cNvSpPr>
            <a:spLocks noGrp="1"/>
          </p:cNvSpPr>
          <p:nvPr>
            <p:ph idx="23" hasCustomPrompt="1"/>
          </p:nvPr>
        </p:nvSpPr>
        <p:spPr>
          <a:xfrm>
            <a:off x="7744968" y="4886173"/>
            <a:ext cx="3769171" cy="1286028"/>
          </a:xfrm>
        </p:spPr>
        <p:txBody>
          <a:bodyPr/>
          <a:lstStyle>
            <a:lvl1pPr marL="7938" indent="0">
              <a:spcBef>
                <a:spcPts val="0"/>
              </a:spcBef>
              <a:spcAft>
                <a:spcPts val="0"/>
              </a:spcAft>
              <a:buNone/>
              <a:tabLst/>
              <a:defRPr lang="en-US" sz="1400" b="1" kern="1200" cap="none" spc="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938" indent="0">
              <a:spcBef>
                <a:spcPts val="0"/>
              </a:spcBef>
              <a:spcAft>
                <a:spcPts val="400"/>
              </a:spcAft>
              <a:buNone/>
              <a:tabLst/>
              <a:defRPr lang="en-US" sz="1400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2pPr>
            <a:lvl3pPr marL="7938" indent="0">
              <a:spcBef>
                <a:spcPts val="0"/>
              </a:spcBef>
              <a:buNone/>
              <a:tabLst/>
              <a:defRPr sz="1200">
                <a:solidFill>
                  <a:schemeClr val="bg1"/>
                </a:solidFill>
              </a:defRPr>
            </a:lvl3pPr>
            <a:lvl4pPr marL="7938" indent="0">
              <a:spcBef>
                <a:spcPts val="0"/>
              </a:spcBef>
              <a:buNone/>
              <a:tabLst/>
              <a:defRPr sz="1050">
                <a:solidFill>
                  <a:schemeClr val="bg1"/>
                </a:solidFill>
              </a:defRPr>
            </a:lvl4pPr>
            <a:lvl5pPr marL="7938" indent="0">
              <a:spcBef>
                <a:spcPts val="0"/>
              </a:spcBef>
              <a:buNone/>
              <a:tabLst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text, indent for styles</a:t>
            </a:r>
          </a:p>
          <a:p>
            <a:pPr marL="7938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/>
              <a:buNone/>
              <a:tabLst/>
            </a:pPr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9FCB7BC-E60E-7F48-A3EC-C49F1FAE94A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2625" y="6470853"/>
            <a:ext cx="1371600" cy="112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4364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am Memb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E4FE633-2EBC-8F47-811F-DEC061954DD5}"/>
              </a:ext>
            </a:extLst>
          </p:cNvPr>
          <p:cNvSpPr/>
          <p:nvPr userDrawn="1"/>
        </p:nvSpPr>
        <p:spPr>
          <a:xfrm flipV="1">
            <a:off x="0" y="-2"/>
            <a:ext cx="12192000" cy="15240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473451" y="2058193"/>
            <a:ext cx="3115885" cy="4114007"/>
          </a:xfrm>
          <a:noFill/>
        </p:spPr>
        <p:txBody>
          <a:bodyPr lIns="0" tIns="0" rIns="0">
            <a:noAutofit/>
          </a:bodyPr>
          <a:lstStyle>
            <a:lvl1pPr marL="234950" indent="-228600">
              <a:buClr>
                <a:schemeClr val="accent5"/>
              </a:buClr>
              <a:buFont typeface="Wingdings" pitchFamily="2" charset="2"/>
              <a:buChar char="§"/>
              <a:tabLst/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3671B2-621F-D34F-A8A0-D4D1A7E202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658141-F0AC-704D-9680-E75460E702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98463DB-7B07-6943-80E3-B9A8273C7E2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A8519F9-309E-7148-8CE4-7B12E00E649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85800" y="1028700"/>
            <a:ext cx="10820400" cy="495300"/>
          </a:xfrm>
        </p:spPr>
        <p:txBody>
          <a:bodyPr>
            <a:normAutofit/>
          </a:bodyPr>
          <a:lstStyle>
            <a:lvl1pPr marL="0" indent="0">
              <a:buNone/>
              <a:defRPr sz="22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04B79A28-1D40-DB4D-9BD1-614E8D180BE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85800" y="2058193"/>
            <a:ext cx="2451100" cy="2472895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2110A5E-DAC4-0C4D-8D52-8F1F9E7A2BE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CDFC84D-23A9-F349-BBEA-08D80B9DC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2BEA6C2-4B8F-7648-B35A-F120A4F39AC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2625" y="6470853"/>
            <a:ext cx="1371600" cy="112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5214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oject Bleed: 1 IM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3C72C06-50CE-B64A-A753-D9C682122EC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44347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95847D6F-87DD-E04D-8C7A-617BE517473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010401" y="4231567"/>
            <a:ext cx="5181599" cy="203133"/>
          </a:xfrm>
        </p:spPr>
        <p:txBody>
          <a:bodyPr wrap="square" lIns="91440" tIns="45720" rIns="91440" bIns="45720" anchor="ctr" anchorCtr="0">
            <a:spAutoFit/>
          </a:bodyPr>
          <a:lstStyle>
            <a:lvl1pPr marL="0" indent="0" algn="r">
              <a:buNone/>
              <a:defRPr sz="800" cap="all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Image Credit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FAA771B-601B-E445-BC17-C26F4786AA6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85800" y="5159812"/>
            <a:ext cx="10820400" cy="281438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Location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EC41F610-190D-464D-9E91-B369E27C13F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5800" y="5859919"/>
            <a:ext cx="10820400" cy="28143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" name="Text Placeholder 33"/>
          <p:cNvSpPr>
            <a:spLocks noGrp="1"/>
          </p:cNvSpPr>
          <p:nvPr>
            <p:ph type="title"/>
          </p:nvPr>
        </p:nvSpPr>
        <p:spPr>
          <a:xfrm>
            <a:off x="685800" y="4723978"/>
            <a:ext cx="10820400" cy="336434"/>
          </a:xfrm>
        </p:spPr>
        <p:txBody>
          <a:bodyPr anchor="t">
            <a:noAutofit/>
          </a:bodyPr>
          <a:lstStyle>
            <a:lvl1pPr>
              <a:defRPr sz="2800" cap="none" spc="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31BEC94-ED05-1B4A-91C2-8AC15A34A1CE}"/>
              </a:ext>
            </a:extLst>
          </p:cNvPr>
          <p:cNvSpPr/>
          <p:nvPr userDrawn="1"/>
        </p:nvSpPr>
        <p:spPr>
          <a:xfrm>
            <a:off x="685800" y="5565131"/>
            <a:ext cx="411480" cy="5486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22C0989-A802-0C4B-9AEC-880DF106426A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049B95-45F6-B147-8EEC-5BEE04FC4D70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F98463DB-7B07-6943-80E3-B9A8273C7E2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66830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oject: 1 IMG 1 Line / Full Spe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65863" y="457200"/>
            <a:ext cx="5240337" cy="406058"/>
          </a:xfrm>
        </p:spPr>
        <p:txBody>
          <a:bodyPr anchor="t" anchorCtr="0">
            <a:noAutofit/>
          </a:bodyPr>
          <a:lstStyle>
            <a:lvl1pPr>
              <a:defRPr sz="2800" cap="none" spc="0" baseline="0"/>
            </a:lvl1pPr>
          </a:lstStyle>
          <a:p>
            <a:r>
              <a:rPr lang="en-US"/>
              <a:t>1 Line Name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3C72C06-50CE-B64A-A753-D9C682122EC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5926138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AFAA771B-601B-E445-BC17-C26F4786AA6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65862" y="905108"/>
            <a:ext cx="5240337" cy="508343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Location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4B2FBE-2532-2E41-8FBB-E8F547C11B6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65863" y="1594103"/>
            <a:ext cx="5240337" cy="4934423"/>
          </a:xfrm>
        </p:spPr>
        <p:txBody>
          <a:bodyPr/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None/>
              <a:defRPr lang="en-US" sz="1800" b="1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0" indent="0">
              <a:spcBef>
                <a:spcPts val="0"/>
              </a:spcBef>
              <a:buNone/>
              <a:tabLst/>
              <a:defRPr/>
            </a:lvl2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1200"/>
              </a:spcBef>
            </a:pPr>
            <a:r>
              <a:rPr lang="en-US"/>
              <a:t>Click to add text, indent spec details 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E4DC93-119A-6B49-9534-58D5B821A7F0}"/>
              </a:ext>
            </a:extLst>
          </p:cNvPr>
          <p:cNvSpPr/>
          <p:nvPr userDrawn="1"/>
        </p:nvSpPr>
        <p:spPr>
          <a:xfrm>
            <a:off x="6265863" y="1299088"/>
            <a:ext cx="411480" cy="5486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EF55F5-9411-E142-89C3-BC59179B08F5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05E9F7-9412-F645-B515-42C71A3F4637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F98463DB-7B07-6943-80E3-B9A8273C7E2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1" name="Text Placeholder 21">
            <a:extLst>
              <a:ext uri="{FF2B5EF4-FFF2-40B4-BE49-F238E27FC236}">
                <a16:creationId xmlns:a16="http://schemas.microsoft.com/office/drawing/2014/main" id="{FB0604BF-247B-E242-9D39-1CF590EC53E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66310" y="6654867"/>
            <a:ext cx="5159828" cy="203133"/>
          </a:xfrm>
        </p:spPr>
        <p:txBody>
          <a:bodyPr wrap="square" lIns="91440" tIns="45720" rIns="91440" bIns="45720" anchor="ctr" anchorCtr="0">
            <a:spAutoFit/>
          </a:bodyPr>
          <a:lstStyle>
            <a:lvl1pPr marL="0" indent="0" algn="r">
              <a:buNone/>
              <a:defRPr sz="800" cap="all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Image Credit</a:t>
            </a:r>
          </a:p>
        </p:txBody>
      </p:sp>
    </p:spTree>
    <p:extLst>
      <p:ext uri="{BB962C8B-B14F-4D97-AF65-F5344CB8AC3E}">
        <p14:creationId xmlns:p14="http://schemas.microsoft.com/office/powerpoint/2010/main" val="310641996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Project: 1 IMG 2 Lines / Full Spe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65863" y="457200"/>
            <a:ext cx="5240337" cy="406058"/>
          </a:xfrm>
        </p:spPr>
        <p:txBody>
          <a:bodyPr anchor="t" anchorCtr="0">
            <a:noAutofit/>
          </a:bodyPr>
          <a:lstStyle>
            <a:lvl1pPr>
              <a:defRPr sz="2800" cap="none" spc="0" baseline="0"/>
            </a:lvl1pPr>
          </a:lstStyle>
          <a:p>
            <a:r>
              <a:rPr lang="en-US"/>
              <a:t>2 Line </a:t>
            </a:r>
            <a:br>
              <a:rPr lang="en-US"/>
            </a:br>
            <a:r>
              <a:rPr lang="en-US"/>
              <a:t>Project Name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3C72C06-50CE-B64A-A753-D9C682122EC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5926138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AFAA771B-601B-E445-BC17-C26F4786AA6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65863" y="1281720"/>
            <a:ext cx="5240337" cy="35800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Location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4B2FBE-2532-2E41-8FBB-E8F547C11B6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65862" y="1983799"/>
            <a:ext cx="5240337" cy="4564281"/>
          </a:xfrm>
        </p:spPr>
        <p:txBody>
          <a:bodyPr/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None/>
              <a:defRPr lang="en-US" sz="1800" b="1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0" indent="0">
              <a:spcBef>
                <a:spcPts val="0"/>
              </a:spcBef>
              <a:buNone/>
              <a:tabLst/>
              <a:defRPr/>
            </a:lvl2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1200"/>
              </a:spcBef>
            </a:pPr>
            <a:r>
              <a:rPr lang="en-US"/>
              <a:t>Click to add text, indent spec details 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E4DC93-119A-6B49-9534-58D5B821A7F0}"/>
              </a:ext>
            </a:extLst>
          </p:cNvPr>
          <p:cNvSpPr/>
          <p:nvPr userDrawn="1"/>
        </p:nvSpPr>
        <p:spPr>
          <a:xfrm>
            <a:off x="6265863" y="1682856"/>
            <a:ext cx="411480" cy="5486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EF55F5-9411-E142-89C3-BC59179B08F5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05E9F7-9412-F645-B515-42C71A3F4637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F98463DB-7B07-6943-80E3-B9A8273C7E2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1" name="Text Placeholder 21">
            <a:extLst>
              <a:ext uri="{FF2B5EF4-FFF2-40B4-BE49-F238E27FC236}">
                <a16:creationId xmlns:a16="http://schemas.microsoft.com/office/drawing/2014/main" id="{FB0604BF-247B-E242-9D39-1CF590EC53E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66310" y="6654867"/>
            <a:ext cx="5159828" cy="203133"/>
          </a:xfrm>
        </p:spPr>
        <p:txBody>
          <a:bodyPr wrap="square" lIns="91440" tIns="45720" rIns="91440" bIns="45720" anchor="ctr" anchorCtr="0">
            <a:spAutoFit/>
          </a:bodyPr>
          <a:lstStyle>
            <a:lvl1pPr marL="0" indent="0" algn="r">
              <a:buNone/>
              <a:defRPr sz="800" cap="all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Image Credit</a:t>
            </a:r>
          </a:p>
        </p:txBody>
      </p:sp>
    </p:spTree>
    <p:extLst>
      <p:ext uri="{BB962C8B-B14F-4D97-AF65-F5344CB8AC3E}">
        <p14:creationId xmlns:p14="http://schemas.microsoft.com/office/powerpoint/2010/main" val="139423920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oject: 2 IMGs 3 Lines / Full Spe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icture Placeholder 4">
            <a:extLst>
              <a:ext uri="{FF2B5EF4-FFF2-40B4-BE49-F238E27FC236}">
                <a16:creationId xmlns:a16="http://schemas.microsoft.com/office/drawing/2014/main" id="{5D6BC510-0A74-5F4C-840B-4D3C1A543D67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1" y="3425269"/>
            <a:ext cx="5926137" cy="3432731"/>
          </a:xfrm>
          <a:ln>
            <a:noFill/>
          </a:ln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3C72C06-50CE-B64A-A753-D9C682122EC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5926138" cy="3412078"/>
          </a:xfrm>
          <a:ln>
            <a:noFill/>
          </a:ln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33" name="Text Placeholder 21">
            <a:extLst>
              <a:ext uri="{FF2B5EF4-FFF2-40B4-BE49-F238E27FC236}">
                <a16:creationId xmlns:a16="http://schemas.microsoft.com/office/drawing/2014/main" id="{9B3F4FF7-6F0B-AF41-BB25-240541F69BF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66310" y="6640687"/>
            <a:ext cx="5159828" cy="203133"/>
          </a:xfrm>
        </p:spPr>
        <p:txBody>
          <a:bodyPr wrap="square" lIns="91440" tIns="45720" rIns="91440" bIns="45720" anchor="ctr" anchorCtr="0">
            <a:spAutoFit/>
          </a:bodyPr>
          <a:lstStyle>
            <a:lvl1pPr marL="0" indent="0" algn="r">
              <a:buNone/>
              <a:defRPr sz="800" cap="all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Image Credit</a:t>
            </a:r>
          </a:p>
        </p:txBody>
      </p:sp>
      <p:sp>
        <p:nvSpPr>
          <p:cNvPr id="31" name="Text Placeholder 21">
            <a:extLst>
              <a:ext uri="{FF2B5EF4-FFF2-40B4-BE49-F238E27FC236}">
                <a16:creationId xmlns:a16="http://schemas.microsoft.com/office/drawing/2014/main" id="{FB0604BF-247B-E242-9D39-1CF590EC53E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66310" y="3208945"/>
            <a:ext cx="5159828" cy="203133"/>
          </a:xfrm>
        </p:spPr>
        <p:txBody>
          <a:bodyPr wrap="square" lIns="91440" tIns="45720" rIns="91440" bIns="45720" anchor="ctr" anchorCtr="0">
            <a:spAutoFit/>
          </a:bodyPr>
          <a:lstStyle>
            <a:lvl1pPr marL="0" indent="0" algn="r">
              <a:buNone/>
              <a:defRPr sz="800" cap="all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Image Credit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693461E-CC2B-CA47-88F5-4715F55485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65863" y="457199"/>
            <a:ext cx="5240337" cy="2537285"/>
          </a:xfrm>
        </p:spPr>
        <p:txBody>
          <a:bodyPr anchor="t" anchorCtr="0">
            <a:noAutofit/>
          </a:bodyPr>
          <a:lstStyle>
            <a:lvl1pPr>
              <a:defRPr sz="2800" cap="none" spc="0" baseline="0"/>
            </a:lvl1pPr>
          </a:lstStyle>
          <a:p>
            <a:r>
              <a:rPr lang="en-US"/>
              <a:t>3 line</a:t>
            </a:r>
            <a:br>
              <a:rPr lang="en-US"/>
            </a:br>
            <a:r>
              <a:rPr lang="en-US"/>
              <a:t>Project</a:t>
            </a:r>
            <a:br>
              <a:rPr lang="en-US"/>
            </a:br>
            <a:r>
              <a:rPr lang="en-US"/>
              <a:t>Name</a:t>
            </a:r>
            <a:br>
              <a:rPr lang="en-US"/>
            </a:br>
            <a:endParaRPr lang="en-US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351C1D6F-DFEA-0D4D-B5BA-C91C9D0E39E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65863" y="1658415"/>
            <a:ext cx="5240337" cy="488382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Location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B00995DE-F1FD-2148-9041-1AF2051CF8D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65863" y="2376117"/>
            <a:ext cx="5240337" cy="4203509"/>
          </a:xfrm>
        </p:spPr>
        <p:txBody>
          <a:bodyPr/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None/>
              <a:defRPr lang="en-US" sz="1800" b="1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0" indent="0">
              <a:spcBef>
                <a:spcPts val="0"/>
              </a:spcBef>
              <a:buNone/>
              <a:tabLst/>
              <a:defRPr/>
            </a:lvl2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1200"/>
              </a:spcBef>
            </a:pPr>
            <a:r>
              <a:rPr lang="en-US"/>
              <a:t>Click to add text, indent spec details 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47EBC7B-E2BC-0D4D-B7EA-E800B422AC47}"/>
              </a:ext>
            </a:extLst>
          </p:cNvPr>
          <p:cNvSpPr/>
          <p:nvPr userDrawn="1"/>
        </p:nvSpPr>
        <p:spPr>
          <a:xfrm>
            <a:off x="6265863" y="2066072"/>
            <a:ext cx="411480" cy="5486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952988F-1030-8241-939E-FDAC97BD0C4D}"/>
              </a:ext>
            </a:extLst>
          </p:cNvPr>
          <p:cNvSpPr>
            <a:spLocks noGrp="1"/>
          </p:cNvSpPr>
          <p:nvPr>
            <p:ph type="dt" sz="half" idx="3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E28836-9CC6-6F4C-94E3-438637C7B2FF}"/>
              </a:ext>
            </a:extLst>
          </p:cNvPr>
          <p:cNvSpPr>
            <a:spLocks noGrp="1"/>
          </p:cNvSpPr>
          <p:nvPr>
            <p:ph type="sldNum" sz="quarter" idx="36"/>
          </p:nvPr>
        </p:nvSpPr>
        <p:spPr/>
        <p:txBody>
          <a:bodyPr/>
          <a:lstStyle/>
          <a:p>
            <a:fld id="{F98463DB-7B07-6943-80E3-B9A8273C7E2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3516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-ALT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799" y="1965960"/>
            <a:ext cx="4313237" cy="1846994"/>
          </a:xfrm>
        </p:spPr>
        <p:txBody>
          <a:bodyPr anchor="t">
            <a:noAutofit/>
          </a:bodyPr>
          <a:lstStyle>
            <a:lvl1pPr algn="l">
              <a:defRPr sz="4000" b="0" cap="none" spc="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07A17CBF-ED79-8149-94BA-FB1A68EE039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338762" y="0"/>
            <a:ext cx="6853238" cy="6857999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4A100F13-C285-884E-A44C-3332EF05ABA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85800" y="1368442"/>
            <a:ext cx="4313237" cy="335734"/>
          </a:xfrm>
        </p:spPr>
        <p:txBody>
          <a:bodyPr>
            <a:normAutofit/>
          </a:bodyPr>
          <a:lstStyle>
            <a:lvl1pPr marL="0" indent="0">
              <a:buNone/>
              <a:defRPr sz="1400" b="1" cap="all" spc="2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Insert Date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E9C1D367-65D1-0342-A522-13D9516FAB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85800" y="4155247"/>
            <a:ext cx="4313237" cy="1654746"/>
          </a:xfrm>
        </p:spPr>
        <p:txBody>
          <a:bodyPr anchor="t">
            <a:norm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1800">
                <a:solidFill>
                  <a:schemeClr val="bg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21">
            <a:extLst>
              <a:ext uri="{FF2B5EF4-FFF2-40B4-BE49-F238E27FC236}">
                <a16:creationId xmlns:a16="http://schemas.microsoft.com/office/drawing/2014/main" id="{4D8F5286-DDBB-AF41-9F30-41F469DE979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65863" y="6645634"/>
            <a:ext cx="5926137" cy="215444"/>
          </a:xfrm>
        </p:spPr>
        <p:txBody>
          <a:bodyPr wrap="square" lIns="91440" tIns="45720" rIns="91440" bIns="45720" anchor="ctr" anchorCtr="0">
            <a:spAutoFit/>
          </a:bodyPr>
          <a:lstStyle>
            <a:lvl1pPr marL="0" indent="0" algn="r">
              <a:buNone/>
              <a:defRPr sz="800" cap="all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Image Credit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F7422FD-0BE7-7D43-9996-1D640731BA36}"/>
              </a:ext>
            </a:extLst>
          </p:cNvPr>
          <p:cNvSpPr/>
          <p:nvPr userDrawn="1"/>
        </p:nvSpPr>
        <p:spPr>
          <a:xfrm>
            <a:off x="685800" y="1746504"/>
            <a:ext cx="411480" cy="5486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9CE51D8-DC42-D241-AD12-153DCFB9A98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799" y="6205737"/>
            <a:ext cx="2568060" cy="211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80002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AAF5144-CC7F-0541-9E1B-33A1FC9333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6349" y="457200"/>
            <a:ext cx="8959851" cy="3077308"/>
          </a:xfrm>
        </p:spPr>
        <p:txBody>
          <a:bodyPr anchor="b">
            <a:noAutofit/>
          </a:bodyPr>
          <a:lstStyle>
            <a:lvl1pPr>
              <a:defRPr sz="3600" b="1" cap="all" spc="2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58E3452-9060-3F46-9362-17725C9B4464}"/>
              </a:ext>
            </a:extLst>
          </p:cNvPr>
          <p:cNvSpPr/>
          <p:nvPr userDrawn="1"/>
        </p:nvSpPr>
        <p:spPr>
          <a:xfrm>
            <a:off x="2546350" y="3657600"/>
            <a:ext cx="411480" cy="5486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75896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AAF5144-CC7F-0541-9E1B-33A1FC9333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5800" y="457200"/>
            <a:ext cx="10820400" cy="571500"/>
          </a:xfrm>
        </p:spPr>
        <p:txBody>
          <a:bodyPr anchor="t">
            <a:noAutofit/>
          </a:bodyPr>
          <a:lstStyle>
            <a:lvl1pPr>
              <a:defRPr sz="3600" b="1" cap="all" spc="2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Add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8306C8-DB3C-3C4F-8186-F1B0076AA81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85800" y="1790700"/>
            <a:ext cx="10820401" cy="4381500"/>
          </a:xfrm>
        </p:spPr>
        <p:txBody>
          <a:bodyPr>
            <a:normAutofit/>
          </a:bodyPr>
          <a:lstStyle>
            <a:lvl1pPr marL="11113" indent="0">
              <a:buNone/>
              <a:tabLst/>
              <a:defRPr sz="2000">
                <a:solidFill>
                  <a:schemeClr val="bg1"/>
                </a:solidFill>
              </a:defRPr>
            </a:lvl1pPr>
            <a:lvl2pPr marL="11113" indent="0">
              <a:buNone/>
              <a:tabLst/>
              <a:defRPr sz="2000">
                <a:solidFill>
                  <a:schemeClr val="bg1"/>
                </a:solidFill>
              </a:defRPr>
            </a:lvl2pPr>
            <a:lvl3pPr marL="11113" indent="0">
              <a:buNone/>
              <a:tabLst/>
              <a:defRPr sz="2000">
                <a:solidFill>
                  <a:schemeClr val="bg1"/>
                </a:solidFill>
              </a:defRPr>
            </a:lvl3pPr>
            <a:lvl4pPr marL="11113" indent="0">
              <a:buNone/>
              <a:tabLst/>
              <a:defRPr sz="2000">
                <a:solidFill>
                  <a:schemeClr val="bg1"/>
                </a:solidFill>
              </a:defRPr>
            </a:lvl4pPr>
            <a:lvl5pPr marL="11113" indent="0">
              <a:buNone/>
              <a:tabLst/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266380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1" y="1371600"/>
            <a:ext cx="5240338" cy="48053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5863" y="1371600"/>
            <a:ext cx="5240338" cy="48053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294494-F3D9-BE47-8141-9B0A8E5C6B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0525A2-5101-1846-92A4-A7AADB20E6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A2ED15-B721-084E-A54F-E60F18BD4A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463DB-7B07-6943-80E3-B9A8273C7E2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053B24AD-8583-B144-89FE-C161EE600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563421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85801" y="1371600"/>
            <a:ext cx="5240338" cy="469557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1841157"/>
            <a:ext cx="5240338" cy="433104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265863" y="1371600"/>
            <a:ext cx="5240338" cy="469557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5863" y="1841157"/>
            <a:ext cx="5240338" cy="433104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305A2A4-AE05-BC4D-86DB-C400CDACF3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161C1061-969C-BB44-84CD-FD3DB5B7E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8D3BA1F-C135-4C42-A22A-1F65DAABCE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463DB-7B07-6943-80E3-B9A8273C7E2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229069DE-315C-F140-B702-8ED7A7FA5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9313071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8C9D86C-7BAF-B342-95DD-C6B80D95BF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83554A-DEF2-9543-89AD-E1D8D1609A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78712B-433C-4743-8D29-E8EF4FF6B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463DB-7B07-6943-80E3-B9A8273C7E2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84604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B7B00FE-DEE8-DA46-91A6-BDB2C67C17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AD163E-CF9D-4443-9AFB-89DD267A2F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33AB6E-77E2-8E40-A958-B5199B092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463DB-7B07-6943-80E3-B9A8273C7E2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15141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0EFCB18-6E9B-9349-9C06-73661536512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B7B00FE-DEE8-DA46-91A6-BDB2C67C17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AD163E-CF9D-4443-9AFB-89DD267A2F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33AB6E-77E2-8E40-A958-B5199B092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463DB-7B07-6943-80E3-B9A8273C7E2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660E278-0E61-D541-A035-435647CCB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5800" y="457200"/>
            <a:ext cx="10820400" cy="576072"/>
          </a:xfrm>
        </p:spPr>
        <p:txBody>
          <a:bodyPr/>
          <a:lstStyle/>
          <a:p>
            <a:r>
              <a:rPr lang="en-US"/>
              <a:t>Icons</a:t>
            </a:r>
          </a:p>
        </p:txBody>
      </p:sp>
    </p:spTree>
    <p:extLst>
      <p:ext uri="{BB962C8B-B14F-4D97-AF65-F5344CB8AC3E}">
        <p14:creationId xmlns:p14="http://schemas.microsoft.com/office/powerpoint/2010/main" val="76897550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AAF5144-CC7F-0541-9E1B-33A1FC9333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6349" y="-65314"/>
            <a:ext cx="8959851" cy="3077308"/>
          </a:xfrm>
        </p:spPr>
        <p:txBody>
          <a:bodyPr anchor="b">
            <a:noAutofit/>
          </a:bodyPr>
          <a:lstStyle>
            <a:lvl1pPr>
              <a:defRPr sz="3600" b="1" cap="all" spc="2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58E3452-9060-3F46-9362-17725C9B4464}"/>
              </a:ext>
            </a:extLst>
          </p:cNvPr>
          <p:cNvSpPr/>
          <p:nvPr userDrawn="1"/>
        </p:nvSpPr>
        <p:spPr>
          <a:xfrm>
            <a:off x="2546350" y="3135086"/>
            <a:ext cx="411480" cy="5486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21">
            <a:extLst>
              <a:ext uri="{FF2B5EF4-FFF2-40B4-BE49-F238E27FC236}">
                <a16:creationId xmlns:a16="http://schemas.microsoft.com/office/drawing/2014/main" id="{F1E082D7-C4D1-744A-BF43-238CC6C722E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562907" y="3632733"/>
            <a:ext cx="4313237" cy="1654746"/>
          </a:xfrm>
        </p:spPr>
        <p:txBody>
          <a:bodyPr anchor="t">
            <a:norm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1718261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-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AAF5144-CC7F-0541-9E1B-33A1FC9333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094" y="-65314"/>
            <a:ext cx="5712277" cy="3077308"/>
          </a:xfrm>
        </p:spPr>
        <p:txBody>
          <a:bodyPr anchor="b">
            <a:noAutofit/>
          </a:bodyPr>
          <a:lstStyle>
            <a:lvl1pPr>
              <a:defRPr sz="3600" b="1" cap="all" spc="2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58E3452-9060-3F46-9362-17725C9B4464}"/>
              </a:ext>
            </a:extLst>
          </p:cNvPr>
          <p:cNvSpPr/>
          <p:nvPr userDrawn="1"/>
        </p:nvSpPr>
        <p:spPr>
          <a:xfrm>
            <a:off x="761095" y="3135086"/>
            <a:ext cx="411480" cy="5486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21">
            <a:extLst>
              <a:ext uri="{FF2B5EF4-FFF2-40B4-BE49-F238E27FC236}">
                <a16:creationId xmlns:a16="http://schemas.microsoft.com/office/drawing/2014/main" id="{F1E082D7-C4D1-744A-BF43-238CC6C722E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77652" y="3632733"/>
            <a:ext cx="4313237" cy="1654746"/>
          </a:xfrm>
        </p:spPr>
        <p:txBody>
          <a:bodyPr anchor="t">
            <a:norm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717841A-6BF3-484F-996D-070FABA4F20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850063" y="29485"/>
            <a:ext cx="5341937" cy="6773651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5653700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-ALT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4A100F13-C285-884E-A44C-3332EF05ABA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71588" y="1368442"/>
            <a:ext cx="4944269" cy="335734"/>
          </a:xfrm>
        </p:spPr>
        <p:txBody>
          <a:bodyPr>
            <a:normAutofit/>
          </a:bodyPr>
          <a:lstStyle>
            <a:lvl1pPr marL="0" indent="0">
              <a:buNone/>
              <a:defRPr sz="1400" b="1" cap="all" spc="2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Insert Date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4AA8417-EE9F-424B-AA64-F8FA1B631888}"/>
              </a:ext>
            </a:extLst>
          </p:cNvPr>
          <p:cNvSpPr/>
          <p:nvPr userDrawn="1"/>
        </p:nvSpPr>
        <p:spPr>
          <a:xfrm>
            <a:off x="0" y="0"/>
            <a:ext cx="6858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2650244-9418-1F4B-8602-415582C33C8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192963" y="0"/>
            <a:ext cx="4999037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7" name="Text Placeholder 21">
            <a:extLst>
              <a:ext uri="{FF2B5EF4-FFF2-40B4-BE49-F238E27FC236}">
                <a16:creationId xmlns:a16="http://schemas.microsoft.com/office/drawing/2014/main" id="{C3DF5B39-F432-B645-8261-CBBD1A68894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192962" y="6648712"/>
            <a:ext cx="4999037" cy="215444"/>
          </a:xfrm>
        </p:spPr>
        <p:txBody>
          <a:bodyPr wrap="square" lIns="91440" tIns="45720" rIns="91440" bIns="45720" anchor="ctr" anchorCtr="0">
            <a:spAutoFit/>
          </a:bodyPr>
          <a:lstStyle>
            <a:lvl1pPr marL="0" indent="0" algn="r">
              <a:buNone/>
              <a:defRPr sz="800" cap="all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Image Credit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A223B63-BACA-BE46-9087-858D5CBDC64A}"/>
              </a:ext>
            </a:extLst>
          </p:cNvPr>
          <p:cNvSpPr/>
          <p:nvPr userDrawn="1"/>
        </p:nvSpPr>
        <p:spPr>
          <a:xfrm>
            <a:off x="1271588" y="1760847"/>
            <a:ext cx="411480" cy="5486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22534F2-1CA2-2940-B48C-22C5BC4AEBC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1587" y="6180596"/>
            <a:ext cx="2568060" cy="211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185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-ALT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4A100F13-C285-884E-A44C-3332EF05ABA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71588" y="1368442"/>
            <a:ext cx="4944269" cy="335734"/>
          </a:xfrm>
        </p:spPr>
        <p:txBody>
          <a:bodyPr>
            <a:normAutofit/>
          </a:bodyPr>
          <a:lstStyle>
            <a:lvl1pPr marL="0" indent="0">
              <a:buNone/>
              <a:defRPr sz="1400" b="1" cap="all" spc="2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Insert Date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4AA8417-EE9F-424B-AA64-F8FA1B631888}"/>
              </a:ext>
            </a:extLst>
          </p:cNvPr>
          <p:cNvSpPr/>
          <p:nvPr userDrawn="1"/>
        </p:nvSpPr>
        <p:spPr>
          <a:xfrm>
            <a:off x="0" y="0"/>
            <a:ext cx="6858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A223B63-BACA-BE46-9087-858D5CBDC64A}"/>
              </a:ext>
            </a:extLst>
          </p:cNvPr>
          <p:cNvSpPr/>
          <p:nvPr userDrawn="1"/>
        </p:nvSpPr>
        <p:spPr>
          <a:xfrm>
            <a:off x="1271588" y="1760847"/>
            <a:ext cx="411480" cy="5486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96690EB-2636-E743-A099-75A1ED4E7CD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1588" y="987392"/>
            <a:ext cx="2568060" cy="211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8156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3671B2-621F-D34F-A8A0-D4D1A7E202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316C59-5468-754D-8C91-AB326197E5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658141-F0AC-704D-9680-E75460E702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463DB-7B07-6943-80E3-B9A8273C7E2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6C74025B-E291-9E42-97AF-0F5A6CFB0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998579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l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3671B2-621F-D34F-A8A0-D4D1A7E202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316C59-5468-754D-8C91-AB326197E5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658141-F0AC-704D-9680-E75460E702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463DB-7B07-6943-80E3-B9A8273C7E2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6C74025B-E291-9E42-97AF-0F5A6CFB0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0FC16130-2992-0646-BAA0-040B6A2F75A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85800" y="1288026"/>
            <a:ext cx="2498839" cy="2388777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E4262B76-99F4-8A4C-A559-07AC11AD087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65889" y="3776053"/>
            <a:ext cx="2147870" cy="2388777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AACCB439-BFD0-644E-9C13-C8A1B051880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296263" y="1288026"/>
            <a:ext cx="3879358" cy="2388777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116AD1B3-6049-CE4D-9B33-94AA8CB2EAF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85800" y="3776053"/>
            <a:ext cx="3879358" cy="2388777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56E36758-758C-9344-89C6-D1A5A79EC5E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914491" y="3776053"/>
            <a:ext cx="2770284" cy="2388777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91574383-9529-ED4D-92DB-96AD5908D89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785507" y="3776053"/>
            <a:ext cx="1720693" cy="2388777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4" name="Picture Placeholder 7">
            <a:extLst>
              <a:ext uri="{FF2B5EF4-FFF2-40B4-BE49-F238E27FC236}">
                <a16:creationId xmlns:a16="http://schemas.microsoft.com/office/drawing/2014/main" id="{C12A26FD-8B73-8C4B-A9E4-A5A8F462673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287244" y="1289629"/>
            <a:ext cx="4218955" cy="2388777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6713584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790700"/>
            <a:ext cx="10820400" cy="4381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3671B2-621F-D34F-A8A0-D4D1A7E202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316C59-5468-754D-8C91-AB326197E5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658141-F0AC-704D-9680-E75460E702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463DB-7B07-6943-80E3-B9A8273C7E2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A8519F9-309E-7148-8CE4-7B12E00E649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85800" y="1182359"/>
            <a:ext cx="10820400" cy="457200"/>
          </a:xfrm>
        </p:spPr>
        <p:txBody>
          <a:bodyPr>
            <a:normAutofit/>
          </a:bodyPr>
          <a:lstStyle>
            <a:lvl1pPr marL="0" indent="0">
              <a:buNone/>
              <a:defRPr sz="22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AEFAC9C6-DB71-0E4D-AA49-0ED18BDFA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583800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371600"/>
            <a:ext cx="5240338" cy="48053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3671B2-621F-D34F-A8A0-D4D1A7E202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316C59-5468-754D-8C91-AB326197E5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658141-F0AC-704D-9680-E75460E702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463DB-7B07-6943-80E3-B9A8273C7E2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7B6FEDAD-611F-AD49-81AC-982C8CA3BBB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65862" y="1371600"/>
            <a:ext cx="5240337" cy="4800599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5880BBAB-A6CD-7248-9FD2-BD93C6110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22">
            <a:extLst>
              <a:ext uri="{FF2B5EF4-FFF2-40B4-BE49-F238E27FC236}">
                <a16:creationId xmlns:a16="http://schemas.microsoft.com/office/drawing/2014/main" id="{D864C215-8324-084C-B43F-96167B012A9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24600" y="5969066"/>
            <a:ext cx="5181599" cy="203133"/>
          </a:xfrm>
        </p:spPr>
        <p:txBody>
          <a:bodyPr wrap="square" lIns="91440" tIns="45720" rIns="91440" bIns="45720" anchor="ctr" anchorCtr="0">
            <a:spAutoFit/>
          </a:bodyPr>
          <a:lstStyle>
            <a:lvl1pPr marL="0" indent="0" algn="r">
              <a:buNone/>
              <a:defRPr sz="800" cap="all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Image Credit</a:t>
            </a:r>
          </a:p>
        </p:txBody>
      </p:sp>
    </p:spTree>
    <p:extLst>
      <p:ext uri="{BB962C8B-B14F-4D97-AF65-F5344CB8AC3E}">
        <p14:creationId xmlns:p14="http://schemas.microsoft.com/office/powerpoint/2010/main" val="22262111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371600"/>
            <a:ext cx="5240338" cy="48053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316C59-5468-754D-8C91-AB326197E5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7B6FEDAD-611F-AD49-81AC-982C8CA3BBB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65862" y="0"/>
            <a:ext cx="5926138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36DB0D-AEBF-0345-9ABB-53F960A006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457200"/>
            <a:ext cx="5240338" cy="5760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21">
            <a:extLst>
              <a:ext uri="{FF2B5EF4-FFF2-40B4-BE49-F238E27FC236}">
                <a16:creationId xmlns:a16="http://schemas.microsoft.com/office/drawing/2014/main" id="{D50D2D81-892A-7C48-AC57-D115AF6B175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65863" y="6645634"/>
            <a:ext cx="5926137" cy="215444"/>
          </a:xfrm>
        </p:spPr>
        <p:txBody>
          <a:bodyPr wrap="square" lIns="91440" tIns="45720" rIns="91440" bIns="45720" anchor="ctr" anchorCtr="0">
            <a:spAutoFit/>
          </a:bodyPr>
          <a:lstStyle>
            <a:lvl1pPr marL="0" indent="0" algn="r">
              <a:buNone/>
              <a:defRPr sz="800" cap="all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Image Credit</a:t>
            </a:r>
          </a:p>
        </p:txBody>
      </p:sp>
    </p:spTree>
    <p:extLst>
      <p:ext uri="{BB962C8B-B14F-4D97-AF65-F5344CB8AC3E}">
        <p14:creationId xmlns:p14="http://schemas.microsoft.com/office/powerpoint/2010/main" val="40506186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0" y="457200"/>
            <a:ext cx="10820400" cy="57607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1371600"/>
            <a:ext cx="10820400" cy="480536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DB33AC4-64F8-F74C-86B7-ABEC357A0896}"/>
              </a:ext>
            </a:extLst>
          </p:cNvPr>
          <p:cNvPicPr>
            <a:picLocks noChangeAspect="1"/>
          </p:cNvPicPr>
          <p:nvPr userDrawn="1"/>
        </p:nvPicPr>
        <p:blipFill>
          <a:blip r:embed="rId3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800" y="6470662"/>
            <a:ext cx="1371600" cy="112014"/>
          </a:xfrm>
          <a:prstGeom prst="rect">
            <a:avLst/>
          </a:prstGeom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E66414-39CA-DB45-89BE-C54A417D04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354893" y="6356350"/>
            <a:ext cx="5798507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8376257-85FF-5047-8681-C48124117F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2070" y="6356350"/>
            <a:ext cx="3441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F98463DB-7B07-6943-80E3-B9A8273C7E2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18DB712E-34F7-4747-AE5C-D5328510FD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320981" y="6356350"/>
            <a:ext cx="1841088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5759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57" r:id="rId3"/>
    <p:sldLayoutId id="2147483670" r:id="rId4"/>
    <p:sldLayoutId id="2147483650" r:id="rId5"/>
    <p:sldLayoutId id="2147483675" r:id="rId6"/>
    <p:sldLayoutId id="2147483665" r:id="rId7"/>
    <p:sldLayoutId id="2147483663" r:id="rId8"/>
    <p:sldLayoutId id="2147483664" r:id="rId9"/>
    <p:sldLayoutId id="2147483661" r:id="rId10"/>
    <p:sldLayoutId id="2147483666" r:id="rId11"/>
    <p:sldLayoutId id="2147483662" r:id="rId12"/>
    <p:sldLayoutId id="2147483669" r:id="rId13"/>
    <p:sldLayoutId id="2147483667" r:id="rId14"/>
    <p:sldLayoutId id="2147483668" r:id="rId15"/>
    <p:sldLayoutId id="2147483658" r:id="rId16"/>
    <p:sldLayoutId id="2147483659" r:id="rId17"/>
    <p:sldLayoutId id="2147483672" r:id="rId18"/>
    <p:sldLayoutId id="2147483660" r:id="rId19"/>
    <p:sldLayoutId id="2147483651" r:id="rId20"/>
    <p:sldLayoutId id="2147483671" r:id="rId21"/>
    <p:sldLayoutId id="2147483652" r:id="rId22"/>
    <p:sldLayoutId id="2147483653" r:id="rId23"/>
    <p:sldLayoutId id="2147483654" r:id="rId24"/>
    <p:sldLayoutId id="2147483655" r:id="rId25"/>
    <p:sldLayoutId id="2147483676" r:id="rId26"/>
    <p:sldLayoutId id="2147483673" r:id="rId27"/>
    <p:sldLayoutId id="2147483674" r:id="rId2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 cap="all" spc="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8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18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18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18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18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432" userDrawn="1">
          <p15:clr>
            <a:srgbClr val="F26B43"/>
          </p15:clr>
        </p15:guide>
        <p15:guide id="4" pos="7248" userDrawn="1">
          <p15:clr>
            <a:srgbClr val="F26B43"/>
          </p15:clr>
        </p15:guide>
        <p15:guide id="5" pos="801" userDrawn="1">
          <p15:clr>
            <a:srgbClr val="F26B43"/>
          </p15:clr>
        </p15:guide>
        <p15:guide id="6" pos="1017" userDrawn="1">
          <p15:clr>
            <a:srgbClr val="F26B43"/>
          </p15:clr>
        </p15:guide>
        <p15:guide id="7" pos="1387" userDrawn="1">
          <p15:clr>
            <a:srgbClr val="F26B43"/>
          </p15:clr>
        </p15:guide>
        <p15:guide id="8" pos="1604" userDrawn="1">
          <p15:clr>
            <a:srgbClr val="F26B43"/>
          </p15:clr>
        </p15:guide>
        <p15:guide id="9" pos="1976" userDrawn="1">
          <p15:clr>
            <a:srgbClr val="F26B43"/>
          </p15:clr>
        </p15:guide>
        <p15:guide id="10" pos="2188" userDrawn="1">
          <p15:clr>
            <a:srgbClr val="F26B43"/>
          </p15:clr>
        </p15:guide>
        <p15:guide id="11" pos="2560" userDrawn="1">
          <p15:clr>
            <a:srgbClr val="F26B43"/>
          </p15:clr>
        </p15:guide>
        <p15:guide id="12" pos="2774" userDrawn="1">
          <p15:clr>
            <a:srgbClr val="F26B43"/>
          </p15:clr>
        </p15:guide>
        <p15:guide id="13" pos="3144" userDrawn="1">
          <p15:clr>
            <a:srgbClr val="F26B43"/>
          </p15:clr>
        </p15:guide>
        <p15:guide id="14" pos="3361" userDrawn="1">
          <p15:clr>
            <a:srgbClr val="F26B43"/>
          </p15:clr>
        </p15:guide>
        <p15:guide id="15" pos="3733" userDrawn="1">
          <p15:clr>
            <a:srgbClr val="F26B43"/>
          </p15:clr>
        </p15:guide>
        <p15:guide id="16" pos="3947" userDrawn="1">
          <p15:clr>
            <a:srgbClr val="F26B43"/>
          </p15:clr>
        </p15:guide>
        <p15:guide id="17" pos="4317" userDrawn="1">
          <p15:clr>
            <a:srgbClr val="F26B43"/>
          </p15:clr>
        </p15:guide>
        <p15:guide id="18" pos="4531" userDrawn="1">
          <p15:clr>
            <a:srgbClr val="F26B43"/>
          </p15:clr>
        </p15:guide>
        <p15:guide id="19" pos="4907" userDrawn="1">
          <p15:clr>
            <a:srgbClr val="F26B43"/>
          </p15:clr>
        </p15:guide>
        <p15:guide id="20" pos="5118" userDrawn="1">
          <p15:clr>
            <a:srgbClr val="F26B43"/>
          </p15:clr>
        </p15:guide>
        <p15:guide id="21" pos="5493" userDrawn="1">
          <p15:clr>
            <a:srgbClr val="F26B43"/>
          </p15:clr>
        </p15:guide>
        <p15:guide id="22" pos="5705" userDrawn="1">
          <p15:clr>
            <a:srgbClr val="F26B43"/>
          </p15:clr>
        </p15:guide>
        <p15:guide id="23" pos="6074" userDrawn="1">
          <p15:clr>
            <a:srgbClr val="F26B43"/>
          </p15:clr>
        </p15:guide>
        <p15:guide id="24" pos="6291" userDrawn="1">
          <p15:clr>
            <a:srgbClr val="F26B43"/>
          </p15:clr>
        </p15:guide>
        <p15:guide id="25" pos="6661" userDrawn="1">
          <p15:clr>
            <a:srgbClr val="F26B43"/>
          </p15:clr>
        </p15:guide>
        <p15:guide id="26" pos="6872" userDrawn="1">
          <p15:clr>
            <a:srgbClr val="F26B43"/>
          </p15:clr>
        </p15:guide>
        <p15:guide id="27" orient="horz" pos="864" userDrawn="1">
          <p15:clr>
            <a:srgbClr val="F26B43"/>
          </p15:clr>
        </p15:guide>
        <p15:guide id="28" orient="horz" pos="3888" userDrawn="1">
          <p15:clr>
            <a:srgbClr val="F26B43"/>
          </p15:clr>
        </p15:guide>
        <p15:guide id="31" orient="horz" pos="648" userDrawn="1">
          <p15:clr>
            <a:srgbClr val="F26B43"/>
          </p15:clr>
        </p15:guide>
        <p15:guide id="32" orient="horz" pos="288" userDrawn="1">
          <p15:clr>
            <a:srgbClr val="F26B43"/>
          </p15:clr>
        </p15:guide>
        <p15:guide id="33" orient="horz" pos="112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6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5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3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6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2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6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5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0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slide" Target="slide3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7.png"/><Relationship Id="rId4" Type="http://schemas.openxmlformats.org/officeDocument/2006/relationships/hyperlink" Target="https://github.com/ThorntonTomasetti/D2.ConferenceHandouts/tree/main/2022/Digital%20Built%20Week%20Americas%20(Anaheim)/2.5.04%20Actionable%20Revit%20Model%20Health%20Dashboards" TargetMode="Externa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6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13.png"/><Relationship Id="rId10" Type="http://schemas.openxmlformats.org/officeDocument/2006/relationships/image" Target="../media/image17.svg"/><Relationship Id="rId4" Type="http://schemas.openxmlformats.org/officeDocument/2006/relationships/image" Target="../media/image7.png"/><Relationship Id="rId9" Type="http://schemas.openxmlformats.org/officeDocument/2006/relationships/image" Target="../media/image16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3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6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9.png"/><Relationship Id="rId4" Type="http://schemas.openxmlformats.org/officeDocument/2006/relationships/hyperlink" Target="https://help.autodesk.com/view/RVT/2022/ENU/?guid=GUID-61EF2F22-3A1F-4317-B925-1E85F138BE88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21DE1354-594B-404D-8888-201C35D39E6E}"/>
              </a:ext>
            </a:extLst>
          </p:cNvPr>
          <p:cNvSpPr/>
          <p:nvPr/>
        </p:nvSpPr>
        <p:spPr>
          <a:xfrm>
            <a:off x="-1" y="0"/>
            <a:ext cx="6858000" cy="6858000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A43874FC-55AD-904D-ADE7-8929B67FC1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92962" y="1963692"/>
            <a:ext cx="4931982" cy="1116392"/>
          </a:xfrm>
        </p:spPr>
        <p:txBody>
          <a:bodyPr/>
          <a:lstStyle/>
          <a:p>
            <a:r>
              <a:rPr lang="en-US" sz="2400" dirty="0"/>
              <a:t>Creating an Actionable </a:t>
            </a:r>
            <a:br>
              <a:rPr lang="en-US" sz="2400" dirty="0"/>
            </a:br>
            <a:r>
              <a:rPr lang="en-US" sz="2400" dirty="0"/>
              <a:t>Revit Model Health Dashboard </a:t>
            </a:r>
            <a:br>
              <a:rPr lang="en-US" sz="2400" dirty="0"/>
            </a:br>
            <a:r>
              <a:rPr lang="en-US" sz="2400" dirty="0"/>
              <a:t>using Dynamo and Power BI</a:t>
            </a:r>
            <a:endParaRPr lang="en-US" sz="48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AD276F-0255-2A4D-AE11-5CF5873A6CA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/>
              <a:t>June 15, 2022</a:t>
            </a:r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317CCCD1-F1BA-D14A-937A-407BDC1146C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192963" y="4155247"/>
            <a:ext cx="4648517" cy="1846994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James Feracor</a:t>
            </a:r>
            <a:r>
              <a:rPr lang="en-US" dirty="0"/>
              <a:t>, Digital Design Technologist</a:t>
            </a:r>
          </a:p>
          <a:p>
            <a:r>
              <a:rPr lang="en-US" b="1" dirty="0"/>
              <a:t>Sean McDonald</a:t>
            </a:r>
            <a:r>
              <a:rPr lang="en-US" dirty="0"/>
              <a:t>, Corporate BIM Manager</a:t>
            </a:r>
          </a:p>
          <a:p>
            <a:r>
              <a:rPr lang="en-US" b="1" dirty="0"/>
              <a:t>Kristopher Dane</a:t>
            </a:r>
            <a:r>
              <a:rPr lang="en-US" dirty="0"/>
              <a:t>, Director of Digital Design</a:t>
            </a:r>
          </a:p>
          <a:p>
            <a:endParaRPr lang="en-US" dirty="0"/>
          </a:p>
          <a:p>
            <a:r>
              <a:rPr lang="en-US" dirty="0"/>
              <a:t>Digital Built Week Americas 2022</a:t>
            </a:r>
          </a:p>
          <a:p>
            <a:r>
              <a:rPr lang="en-US" dirty="0"/>
              <a:t>Anaheim, California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47F4A8E-6DC9-4DE3-AB97-BB46E3EED2F2}"/>
              </a:ext>
            </a:extLst>
          </p:cNvPr>
          <p:cNvPicPr>
            <a:picLocks/>
          </p:cNvPicPr>
          <p:nvPr/>
        </p:nvPicPr>
        <p:blipFill rotWithShape="1">
          <a:blip r:embed="rId3"/>
          <a:srcRect l="325"/>
          <a:stretch/>
        </p:blipFill>
        <p:spPr>
          <a:xfrm>
            <a:off x="797639" y="1939171"/>
            <a:ext cx="5456578" cy="4251824"/>
          </a:xfrm>
          <a:prstGeom prst="rect">
            <a:avLst/>
          </a:prstGeom>
          <a:ln>
            <a:noFill/>
          </a:ln>
          <a:effectLst/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18" name="Speech Bubble: Rectangle with Corners Rounded 17">
            <a:extLst>
              <a:ext uri="{FF2B5EF4-FFF2-40B4-BE49-F238E27FC236}">
                <a16:creationId xmlns:a16="http://schemas.microsoft.com/office/drawing/2014/main" id="{56E4546A-9CA5-4A67-A215-22CF5894E6FA}"/>
              </a:ext>
            </a:extLst>
          </p:cNvPr>
          <p:cNvSpPr/>
          <p:nvPr/>
        </p:nvSpPr>
        <p:spPr>
          <a:xfrm>
            <a:off x="2177716" y="232547"/>
            <a:ext cx="4213310" cy="1135896"/>
          </a:xfrm>
          <a:prstGeom prst="wedgeRoundRectCallout">
            <a:avLst>
              <a:gd name="adj1" fmla="val -42152"/>
              <a:gd name="adj2" fmla="val 96917"/>
              <a:gd name="adj3" fmla="val 16667"/>
            </a:avLst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BDE0EAAA-A3AD-49E7-94FF-BC82F12BEF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7186" y="363163"/>
            <a:ext cx="822960" cy="822960"/>
          </a:xfrm>
          <a:prstGeom prst="rect">
            <a:avLst/>
          </a:prstGeom>
        </p:spPr>
      </p:pic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04BCB61E-4EB8-4E3A-9338-843D96A2C8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09769" y="369942"/>
            <a:ext cx="822960" cy="822960"/>
          </a:xfrm>
          <a:prstGeom prst="rect">
            <a:avLst/>
          </a:prstGeom>
        </p:spPr>
      </p:pic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ACC934DD-2357-4991-AA5C-9B7BC5A1D4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62351" y="388724"/>
            <a:ext cx="822960" cy="822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539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Oval 31">
            <a:extLst>
              <a:ext uri="{FF2B5EF4-FFF2-40B4-BE49-F238E27FC236}">
                <a16:creationId xmlns:a16="http://schemas.microsoft.com/office/drawing/2014/main" id="{83FC93D5-352D-417F-A7C4-4CC3F316EC36}"/>
              </a:ext>
            </a:extLst>
          </p:cNvPr>
          <p:cNvSpPr/>
          <p:nvPr/>
        </p:nvSpPr>
        <p:spPr>
          <a:xfrm>
            <a:off x="10770624" y="368279"/>
            <a:ext cx="1134096" cy="113409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45AC73D9-17A9-CC47-8BDD-0C03D3D61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6349" y="2503302"/>
            <a:ext cx="8959851" cy="1031206"/>
          </a:xfrm>
        </p:spPr>
        <p:txBody>
          <a:bodyPr/>
          <a:lstStyle/>
          <a:p>
            <a:r>
              <a:rPr lang="en-US"/>
              <a:t>Dynamo scripts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6AB027F1-BA7A-480C-9EB9-0773B584D514}"/>
              </a:ext>
            </a:extLst>
          </p:cNvPr>
          <p:cNvSpPr/>
          <p:nvPr/>
        </p:nvSpPr>
        <p:spPr>
          <a:xfrm>
            <a:off x="404372" y="273651"/>
            <a:ext cx="5091687" cy="1234773"/>
          </a:xfrm>
          <a:prstGeom prst="round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20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49448C1-F992-40B8-8B53-62C6B1205969}"/>
              </a:ext>
            </a:extLst>
          </p:cNvPr>
          <p:cNvGrpSpPr/>
          <p:nvPr/>
        </p:nvGrpSpPr>
        <p:grpSpPr>
          <a:xfrm>
            <a:off x="5208122" y="445777"/>
            <a:ext cx="2296518" cy="966924"/>
            <a:chOff x="4666628" y="1743525"/>
            <a:chExt cx="2111001" cy="888814"/>
          </a:xfrm>
        </p:grpSpPr>
        <p:pic>
          <p:nvPicPr>
            <p:cNvPr id="14" name="Picture 13" descr="Icon&#10;&#10;Description automatically generated">
              <a:extLst>
                <a:ext uri="{FF2B5EF4-FFF2-40B4-BE49-F238E27FC236}">
                  <a16:creationId xmlns:a16="http://schemas.microsoft.com/office/drawing/2014/main" id="{E9625112-B3B7-49F5-86D6-2245D717D7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11499" y="1743525"/>
              <a:ext cx="888814" cy="888814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4CFD5C6-CE5F-4D60-9700-A864842BA2B4}"/>
                </a:ext>
              </a:extLst>
            </p:cNvPr>
            <p:cNvSpPr txBox="1"/>
            <p:nvPr/>
          </p:nvSpPr>
          <p:spPr>
            <a:xfrm>
              <a:off x="6034259" y="1743525"/>
              <a:ext cx="743370" cy="498846"/>
            </a:xfrm>
            <a:prstGeom prst="rect">
              <a:avLst/>
            </a:prstGeom>
            <a:solidFill>
              <a:schemeClr val="bg2">
                <a:lumMod val="10000"/>
              </a:schemeClr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none" lIns="0" tIns="0" rIns="0" bIns="0" rtlCol="0" anchor="ctr">
              <a:noAutofit/>
            </a:bodyPr>
            <a:lstStyle/>
            <a:p>
              <a:pPr algn="ctr"/>
              <a:r>
                <a:rPr lang="en-US" sz="1050" b="1">
                  <a:solidFill>
                    <a:schemeClr val="bg1"/>
                  </a:solidFill>
                </a:rPr>
                <a:t>POWER </a:t>
              </a:r>
              <a:br>
                <a:rPr lang="en-US" sz="1050" b="1">
                  <a:solidFill>
                    <a:schemeClr val="bg1"/>
                  </a:solidFill>
                </a:rPr>
              </a:br>
              <a:r>
                <a:rPr lang="en-US" sz="1050" b="1">
                  <a:solidFill>
                    <a:schemeClr val="bg1"/>
                  </a:solidFill>
                </a:rPr>
                <a:t>QUERY </a:t>
              </a:r>
              <a:br>
                <a:rPr lang="en-US" sz="1050" b="1">
                  <a:solidFill>
                    <a:schemeClr val="bg1"/>
                  </a:solidFill>
                </a:rPr>
              </a:br>
              <a:r>
                <a:rPr lang="en-US" sz="1050" b="1">
                  <a:solidFill>
                    <a:schemeClr val="bg1"/>
                  </a:solidFill>
                </a:rPr>
                <a:t>EDITOR</a:t>
              </a:r>
            </a:p>
          </p:txBody>
        </p:sp>
        <p:sp>
          <p:nvSpPr>
            <p:cNvPr id="17" name="Arrow: Right 16">
              <a:extLst>
                <a:ext uri="{FF2B5EF4-FFF2-40B4-BE49-F238E27FC236}">
                  <a16:creationId xmlns:a16="http://schemas.microsoft.com/office/drawing/2014/main" id="{D22C490B-630E-432C-980D-E3A6E7EDD408}"/>
                </a:ext>
              </a:extLst>
            </p:cNvPr>
            <p:cNvSpPr/>
            <p:nvPr/>
          </p:nvSpPr>
          <p:spPr>
            <a:xfrm>
              <a:off x="4666628" y="2072050"/>
              <a:ext cx="510851" cy="171450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2" name="Graphic 21" descr="Lightbulb and gear with solid fill">
            <a:extLst>
              <a:ext uri="{FF2B5EF4-FFF2-40B4-BE49-F238E27FC236}">
                <a16:creationId xmlns:a16="http://schemas.microsoft.com/office/drawing/2014/main" id="{F2372376-DFE2-4442-812C-22B6730A4D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840293" y="437948"/>
            <a:ext cx="994758" cy="994758"/>
          </a:xfrm>
          <a:prstGeom prst="rect">
            <a:avLst/>
          </a:prstGeom>
        </p:spPr>
      </p:pic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6E9E4E49-5842-4517-B231-BCA418EAE7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9892" y="397890"/>
            <a:ext cx="1074874" cy="1074874"/>
          </a:xfrm>
          <a:prstGeom prst="rect">
            <a:avLst/>
          </a:prstGeom>
        </p:spPr>
      </p:pic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4EF80075-545A-4561-91AE-5A43CFC2156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99335" y="434705"/>
            <a:ext cx="977995" cy="977995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34E9D084-5032-4151-B289-C45503FD7317}"/>
              </a:ext>
            </a:extLst>
          </p:cNvPr>
          <p:cNvGrpSpPr/>
          <p:nvPr/>
        </p:nvGrpSpPr>
        <p:grpSpPr>
          <a:xfrm>
            <a:off x="4031303" y="355139"/>
            <a:ext cx="1245449" cy="1124303"/>
            <a:chOff x="4013464" y="4955648"/>
            <a:chExt cx="1144839" cy="1033480"/>
          </a:xfrm>
        </p:grpSpPr>
        <p:pic>
          <p:nvPicPr>
            <p:cNvPr id="6" name="Picture 2" descr="Json-file Icons - SVG and PNG Json-file Icons | Noun Project">
              <a:extLst>
                <a:ext uri="{FF2B5EF4-FFF2-40B4-BE49-F238E27FC236}">
                  <a16:creationId xmlns:a16="http://schemas.microsoft.com/office/drawing/2014/main" id="{A03B5BCB-8317-4C40-A2A8-CA0ECE8E43F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13464" y="4955648"/>
              <a:ext cx="1033480" cy="1033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2E45516-7134-4B6D-A00A-E721666ACFE8}"/>
                </a:ext>
              </a:extLst>
            </p:cNvPr>
            <p:cNvSpPr txBox="1"/>
            <p:nvPr/>
          </p:nvSpPr>
          <p:spPr>
            <a:xfrm>
              <a:off x="4839216" y="4978071"/>
              <a:ext cx="319087" cy="309562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algn="l"/>
              <a:r>
                <a:rPr lang="en-US" b="1">
                  <a:solidFill>
                    <a:schemeClr val="accent2"/>
                  </a:solidFill>
                </a:rPr>
                <a:t>x5</a:t>
              </a:r>
            </a:p>
          </p:txBody>
        </p:sp>
      </p:grpSp>
      <p:sp>
        <p:nvSpPr>
          <p:cNvPr id="9" name="Arrow: Right 8">
            <a:extLst>
              <a:ext uri="{FF2B5EF4-FFF2-40B4-BE49-F238E27FC236}">
                <a16:creationId xmlns:a16="http://schemas.microsoft.com/office/drawing/2014/main" id="{B14FFF63-ED7E-4B15-85B4-0C2E0C818D72}"/>
              </a:ext>
            </a:extLst>
          </p:cNvPr>
          <p:cNvSpPr/>
          <p:nvPr/>
        </p:nvSpPr>
        <p:spPr>
          <a:xfrm>
            <a:off x="3489904" y="803174"/>
            <a:ext cx="555745" cy="186517"/>
          </a:xfrm>
          <a:prstGeom prst="rightArrow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lus Sign 9">
            <a:extLst>
              <a:ext uri="{FF2B5EF4-FFF2-40B4-BE49-F238E27FC236}">
                <a16:creationId xmlns:a16="http://schemas.microsoft.com/office/drawing/2014/main" id="{0D4AE1BF-6DB1-4A49-93D2-B2F423D62199}"/>
              </a:ext>
            </a:extLst>
          </p:cNvPr>
          <p:cNvSpPr/>
          <p:nvPr/>
        </p:nvSpPr>
        <p:spPr>
          <a:xfrm>
            <a:off x="1708942" y="643931"/>
            <a:ext cx="505003" cy="505003"/>
          </a:xfrm>
          <a:prstGeom prst="mathPlus">
            <a:avLst>
              <a:gd name="adj1" fmla="val 15313"/>
            </a:avLst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 descr="Icon&#10;&#10;Description automatically generated">
            <a:extLst>
              <a:ext uri="{FF2B5EF4-FFF2-40B4-BE49-F238E27FC236}">
                <a16:creationId xmlns:a16="http://schemas.microsoft.com/office/drawing/2014/main" id="{C349A2AA-CDD3-4F91-9BF9-EF226D04DD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5593" y="445777"/>
            <a:ext cx="966924" cy="966924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358348F8-B8D7-416F-B21E-B4FE3F3345FE}"/>
              </a:ext>
            </a:extLst>
          </p:cNvPr>
          <p:cNvSpPr txBox="1"/>
          <p:nvPr/>
        </p:nvSpPr>
        <p:spPr>
          <a:xfrm>
            <a:off x="9120610" y="445777"/>
            <a:ext cx="754997" cy="435631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sz="1050" b="1">
                <a:solidFill>
                  <a:schemeClr val="bg1"/>
                </a:solidFill>
              </a:rPr>
              <a:t>REPORT </a:t>
            </a:r>
            <a:br>
              <a:rPr lang="en-US" sz="1050" b="1">
                <a:solidFill>
                  <a:schemeClr val="bg1"/>
                </a:solidFill>
              </a:rPr>
            </a:br>
            <a:r>
              <a:rPr lang="en-US" sz="1050" b="1">
                <a:solidFill>
                  <a:schemeClr val="bg1"/>
                </a:solidFill>
              </a:rPr>
              <a:t>EDITOR</a:t>
            </a:r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54CA3B55-2740-408A-9B9E-EDEDA7E42297}"/>
              </a:ext>
            </a:extLst>
          </p:cNvPr>
          <p:cNvSpPr/>
          <p:nvPr/>
        </p:nvSpPr>
        <p:spPr>
          <a:xfrm>
            <a:off x="7663537" y="803174"/>
            <a:ext cx="555745" cy="186517"/>
          </a:xfrm>
          <a:prstGeom prst="rightArrow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C5D7F616-EBA5-474A-8A75-AA675B49C776}"/>
              </a:ext>
            </a:extLst>
          </p:cNvPr>
          <p:cNvSpPr/>
          <p:nvPr/>
        </p:nvSpPr>
        <p:spPr>
          <a:xfrm>
            <a:off x="10087534" y="803174"/>
            <a:ext cx="555745" cy="186517"/>
          </a:xfrm>
          <a:prstGeom prst="rightArrow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590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CED6D6-8871-F040-97C9-889D4BD3A0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371600"/>
            <a:ext cx="10820400" cy="4714875"/>
          </a:xfrm>
        </p:spPr>
        <p:txBody>
          <a:bodyPr/>
          <a:lstStyle/>
          <a:p>
            <a:r>
              <a:rPr lang="en-US" b="1"/>
              <a:t>Why Dynamo</a:t>
            </a:r>
          </a:p>
          <a:p>
            <a:pPr lvl="1"/>
            <a:r>
              <a:rPr lang="en-US"/>
              <a:t>Its free and installed with Revit</a:t>
            </a:r>
          </a:p>
          <a:p>
            <a:pPr lvl="1"/>
            <a:r>
              <a:rPr lang="en-US"/>
              <a:t>“Easily” modifiable</a:t>
            </a:r>
          </a:p>
          <a:p>
            <a:r>
              <a:rPr lang="en-US" b="1"/>
              <a:t>Drawbacks to Dynamo</a:t>
            </a:r>
          </a:p>
          <a:p>
            <a:pPr lvl="1"/>
            <a:r>
              <a:rPr lang="en-US"/>
              <a:t>It can be slow</a:t>
            </a:r>
          </a:p>
          <a:p>
            <a:pPr lvl="1"/>
            <a:r>
              <a:rPr lang="en-US"/>
              <a:t>It needs to be run manually</a:t>
            </a:r>
          </a:p>
          <a:p>
            <a:pPr lvl="1"/>
            <a:r>
              <a:rPr lang="en-US"/>
              <a:t>It can be prone to issues</a:t>
            </a:r>
          </a:p>
          <a:p>
            <a:pPr lvl="1"/>
            <a:r>
              <a:rPr lang="en-US"/>
              <a:t>Issues can be machine specific</a:t>
            </a:r>
          </a:p>
          <a:p>
            <a:pPr lvl="1"/>
            <a:r>
              <a:rPr lang="en-US"/>
              <a:t>You can’t stop a run without killing Revit </a:t>
            </a:r>
          </a:p>
          <a:p>
            <a:pPr lvl="1"/>
            <a:endParaRPr lang="en-US"/>
          </a:p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EECD94-17E8-6B4C-84AE-7E6D5C31D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Dynamo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4698C47-795F-B94F-9F25-A171DE4F31A9}"/>
              </a:ext>
            </a:extLst>
          </p:cNvPr>
          <p:cNvSpPr/>
          <p:nvPr/>
        </p:nvSpPr>
        <p:spPr>
          <a:xfrm>
            <a:off x="696479" y="1033272"/>
            <a:ext cx="411480" cy="5486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357F28-4BAE-5A4A-B827-15492520F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463DB-7B07-6943-80E3-B9A8273C7E22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982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CED6D6-8871-F040-97C9-889D4BD3A0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371600"/>
            <a:ext cx="10820400" cy="4714875"/>
          </a:xfrm>
        </p:spPr>
        <p:txBody>
          <a:bodyPr>
            <a:normAutofit lnSpcReduction="10000"/>
          </a:bodyPr>
          <a:lstStyle/>
          <a:p>
            <a:r>
              <a:rPr lang="en-US" b="1"/>
              <a:t>Packages</a:t>
            </a:r>
          </a:p>
          <a:p>
            <a:pPr lvl="1"/>
            <a:r>
              <a:rPr lang="en-US" err="1"/>
              <a:t>JsonData</a:t>
            </a:r>
            <a:br>
              <a:rPr lang="en-US"/>
            </a:br>
            <a:r>
              <a:rPr lang="en-US"/>
              <a:t>Exporting Revit data to JSON</a:t>
            </a:r>
          </a:p>
          <a:p>
            <a:pPr lvl="1"/>
            <a:r>
              <a:rPr lang="en-US"/>
              <a:t>Archi-lab.net</a:t>
            </a:r>
            <a:br>
              <a:rPr lang="en-US"/>
            </a:br>
            <a:r>
              <a:rPr lang="en-US"/>
              <a:t>Element selector</a:t>
            </a:r>
            <a:br>
              <a:rPr lang="en-US"/>
            </a:br>
            <a:r>
              <a:rPr lang="en-US"/>
              <a:t>Linked model info</a:t>
            </a:r>
          </a:p>
          <a:p>
            <a:r>
              <a:rPr lang="en-US" b="1"/>
              <a:t>Sample Files</a:t>
            </a:r>
          </a:p>
          <a:p>
            <a:pPr lvl="1"/>
            <a:r>
              <a:rPr lang="en-US"/>
              <a:t>Creating using the Autodesk Revit Architecture and Structure sample files (both basic and advanced)</a:t>
            </a:r>
          </a:p>
          <a:p>
            <a:pPr lvl="1"/>
            <a:r>
              <a:rPr lang="en-US"/>
              <a:t>Modified slightly and linked to make the data export slightly more realistic</a:t>
            </a:r>
          </a:p>
          <a:p>
            <a:r>
              <a:rPr lang="en-US" b="1"/>
              <a:t>Revit</a:t>
            </a:r>
          </a:p>
          <a:p>
            <a:pPr lvl="1"/>
            <a:r>
              <a:rPr lang="en-US"/>
              <a:t>Sample made using 2022.1.2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EECD94-17E8-6B4C-84AE-7E6D5C31D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Requirements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4698C47-795F-B94F-9F25-A171DE4F31A9}"/>
              </a:ext>
            </a:extLst>
          </p:cNvPr>
          <p:cNvSpPr/>
          <p:nvPr/>
        </p:nvSpPr>
        <p:spPr>
          <a:xfrm>
            <a:off x="696479" y="1033272"/>
            <a:ext cx="411480" cy="5486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357F28-4BAE-5A4A-B827-15492520F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463DB-7B07-6943-80E3-B9A8273C7E22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D8C23A-6678-4107-84CE-E1E45E2198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530"/>
          <a:stretch/>
        </p:blipFill>
        <p:spPr>
          <a:xfrm>
            <a:off x="5247660" y="1371600"/>
            <a:ext cx="6086475" cy="1318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944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ECD94-17E8-6B4C-84AE-7E6D5C31D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scripts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4698C47-795F-B94F-9F25-A171DE4F31A9}"/>
              </a:ext>
            </a:extLst>
          </p:cNvPr>
          <p:cNvSpPr/>
          <p:nvPr/>
        </p:nvSpPr>
        <p:spPr>
          <a:xfrm>
            <a:off x="696479" y="1033272"/>
            <a:ext cx="411480" cy="5486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357F28-4BAE-5A4A-B827-15492520F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463DB-7B07-6943-80E3-B9A8273C7E22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B5DACC-8CBF-44CA-8C47-2C841C43735C}"/>
              </a:ext>
            </a:extLst>
          </p:cNvPr>
          <p:cNvSpPr txBox="1"/>
          <p:nvPr/>
        </p:nvSpPr>
        <p:spPr>
          <a:xfrm>
            <a:off x="6096000" y="1543814"/>
            <a:ext cx="4862286" cy="3773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 b="1"/>
              <a:t>Script 1: Elements</a:t>
            </a:r>
            <a:endParaRPr lang="en-US" b="1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E44950B-3298-4F6E-B473-EA03EF07E22A}"/>
              </a:ext>
            </a:extLst>
          </p:cNvPr>
          <p:cNvSpPr txBox="1"/>
          <p:nvPr/>
        </p:nvSpPr>
        <p:spPr>
          <a:xfrm>
            <a:off x="6095999" y="3240314"/>
            <a:ext cx="4360985" cy="3773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 b="1"/>
              <a:t>Script 2: Links, views, sheets, warnings</a:t>
            </a:r>
            <a:endParaRPr lang="en-US">
              <a:solidFill>
                <a:schemeClr val="tx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CF506F-A690-494B-B8BD-E6236C7275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177" y="1292249"/>
            <a:ext cx="4954753" cy="96639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F2F3850-A585-46F7-A046-D16884B9A4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177" y="2490398"/>
            <a:ext cx="4954753" cy="3334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039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CED6D6-8871-F040-97C9-889D4BD3A0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371600"/>
            <a:ext cx="10820400" cy="4714875"/>
          </a:xfrm>
        </p:spPr>
        <p:txBody>
          <a:bodyPr/>
          <a:lstStyle/>
          <a:p>
            <a:r>
              <a:rPr lang="en-US"/>
              <a:t>Using archi-lab.net collector to get all model and annotation categories list</a:t>
            </a:r>
          </a:p>
          <a:p>
            <a:r>
              <a:rPr lang="en-US"/>
              <a:t>Selecting all elements by category using those categories</a:t>
            </a:r>
          </a:p>
          <a:p>
            <a:r>
              <a:rPr lang="en-US"/>
              <a:t>Flattening and cleaning the list of elements</a:t>
            </a:r>
          </a:p>
          <a:p>
            <a:endParaRPr lang="en-US"/>
          </a:p>
          <a:p>
            <a:endParaRPr lang="en-US"/>
          </a:p>
          <a:p>
            <a:pPr lvl="1"/>
            <a:endParaRPr lang="en-US"/>
          </a:p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EECD94-17E8-6B4C-84AE-7E6D5C31D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script 1 | Element Data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4698C47-795F-B94F-9F25-A171DE4F31A9}"/>
              </a:ext>
            </a:extLst>
          </p:cNvPr>
          <p:cNvSpPr/>
          <p:nvPr/>
        </p:nvSpPr>
        <p:spPr>
          <a:xfrm>
            <a:off x="696479" y="1033272"/>
            <a:ext cx="411480" cy="5486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357F28-4BAE-5A4A-B827-15492520F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463DB-7B07-6943-80E3-B9A8273C7E22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B61C1CB-C146-4C35-8323-4ED0A0AF33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2773394"/>
            <a:ext cx="9125571" cy="3582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402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CED6D6-8871-F040-97C9-889D4BD3A0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371600"/>
            <a:ext cx="3586210" cy="4714875"/>
          </a:xfrm>
        </p:spPr>
        <p:txBody>
          <a:bodyPr/>
          <a:lstStyle/>
          <a:p>
            <a:r>
              <a:rPr lang="en-US"/>
              <a:t>Get all parameters from the list of elements</a:t>
            </a:r>
          </a:p>
          <a:p>
            <a:r>
              <a:rPr lang="en-US"/>
              <a:t>Convert to string and remove duplicate items</a:t>
            </a:r>
          </a:p>
          <a:p>
            <a:pPr lvl="1"/>
            <a:endParaRPr lang="en-US"/>
          </a:p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EECD94-17E8-6B4C-84AE-7E6D5C31D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script 1 | Element Data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4698C47-795F-B94F-9F25-A171DE4F31A9}"/>
              </a:ext>
            </a:extLst>
          </p:cNvPr>
          <p:cNvSpPr/>
          <p:nvPr/>
        </p:nvSpPr>
        <p:spPr>
          <a:xfrm>
            <a:off x="696479" y="1033272"/>
            <a:ext cx="411480" cy="5486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357F28-4BAE-5A4A-B827-15492520F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463DB-7B07-6943-80E3-B9A8273C7E22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837148-9DBC-463F-A25D-1CF546A2FD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6963" y="1371600"/>
            <a:ext cx="6172042" cy="4582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51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CED6D6-8871-F040-97C9-889D4BD3A0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371600"/>
            <a:ext cx="10820400" cy="4714875"/>
          </a:xfrm>
        </p:spPr>
        <p:txBody>
          <a:bodyPr/>
          <a:lstStyle/>
          <a:p>
            <a:endParaRPr lang="en-US"/>
          </a:p>
          <a:p>
            <a:pPr lvl="1"/>
            <a:endParaRPr lang="en-US"/>
          </a:p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EECD94-17E8-6B4C-84AE-7E6D5C31D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script 1 | Element Data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4698C47-795F-B94F-9F25-A171DE4F31A9}"/>
              </a:ext>
            </a:extLst>
          </p:cNvPr>
          <p:cNvSpPr/>
          <p:nvPr/>
        </p:nvSpPr>
        <p:spPr>
          <a:xfrm>
            <a:off x="696479" y="1033272"/>
            <a:ext cx="411480" cy="5486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357F28-4BAE-5A4A-B827-15492520F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463DB-7B07-6943-80E3-B9A8273C7E22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0243DE4-7228-485E-B1EA-043902C95A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3632" y="2317750"/>
            <a:ext cx="8077200" cy="4038600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0E7769A-BCCD-44FE-BA55-A2B590B0D662}"/>
              </a:ext>
            </a:extLst>
          </p:cNvPr>
          <p:cNvSpPr txBox="1">
            <a:spLocks/>
          </p:cNvSpPr>
          <p:nvPr/>
        </p:nvSpPr>
        <p:spPr>
          <a:xfrm>
            <a:off x="685800" y="1371600"/>
            <a:ext cx="10820400" cy="471487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Split the parameter fields at the : to get the Parameter and the Value</a:t>
            </a:r>
          </a:p>
          <a:p>
            <a:r>
              <a:rPr lang="en-US"/>
              <a:t>Using the count of elements in the list, empty values can be filtered out</a:t>
            </a:r>
          </a:p>
          <a:p>
            <a:r>
              <a:rPr lang="en-US"/>
              <a:t>Both grabbing and removing</a:t>
            </a:r>
            <a:br>
              <a:rPr lang="en-US"/>
            </a:br>
            <a:r>
              <a:rPr lang="en-US"/>
              <a:t>the elements at index 0 will </a:t>
            </a:r>
            <a:br>
              <a:rPr lang="en-US"/>
            </a:br>
            <a:r>
              <a:rPr lang="en-US"/>
              <a:t>create the 2 lists (parameters </a:t>
            </a:r>
            <a:br>
              <a:rPr lang="en-US"/>
            </a:br>
            <a:r>
              <a:rPr lang="en-US"/>
              <a:t>and values)</a:t>
            </a:r>
          </a:p>
          <a:p>
            <a:pPr lvl="1"/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038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CED6D6-8871-F040-97C9-889D4BD3A0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371600"/>
            <a:ext cx="4517135" cy="4714875"/>
          </a:xfrm>
        </p:spPr>
        <p:txBody>
          <a:bodyPr/>
          <a:lstStyle/>
          <a:p>
            <a:r>
              <a:rPr lang="en-US"/>
              <a:t>Join any values that may have been split</a:t>
            </a:r>
          </a:p>
          <a:p>
            <a:r>
              <a:rPr lang="en-US"/>
              <a:t>Remove any : left in the parameter name</a:t>
            </a:r>
          </a:p>
          <a:p>
            <a:r>
              <a:rPr lang="en-US"/>
              <a:t>Group all the values by parameter name</a:t>
            </a:r>
          </a:p>
          <a:p>
            <a:endParaRPr lang="en-US"/>
          </a:p>
          <a:p>
            <a:pPr lvl="1"/>
            <a:endParaRPr lang="en-US"/>
          </a:p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EECD94-17E8-6B4C-84AE-7E6D5C31D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script 1 | Element Data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4698C47-795F-B94F-9F25-A171DE4F31A9}"/>
              </a:ext>
            </a:extLst>
          </p:cNvPr>
          <p:cNvSpPr/>
          <p:nvPr/>
        </p:nvSpPr>
        <p:spPr>
          <a:xfrm>
            <a:off x="696479" y="1033272"/>
            <a:ext cx="411480" cy="5486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357F28-4BAE-5A4A-B827-15492520F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463DB-7B07-6943-80E3-B9A8273C7E22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7E35817-AF78-471A-9F11-7E9DF32CB2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2935" y="1673469"/>
            <a:ext cx="6757319" cy="4751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031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CED6D6-8871-F040-97C9-889D4BD3A0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371600"/>
            <a:ext cx="3345012" cy="4714875"/>
          </a:xfrm>
        </p:spPr>
        <p:txBody>
          <a:bodyPr/>
          <a:lstStyle/>
          <a:p>
            <a:r>
              <a:rPr lang="en-US"/>
              <a:t>Join the values for parameters with the same name</a:t>
            </a:r>
          </a:p>
          <a:p>
            <a:r>
              <a:rPr lang="en-US"/>
              <a:t>Add the element ID and GUID values to the front of each element</a:t>
            </a:r>
          </a:p>
          <a:p>
            <a:r>
              <a:rPr lang="en-US"/>
              <a:t>Add the elements ID and GUID keys to each parameter list</a:t>
            </a:r>
          </a:p>
          <a:p>
            <a:pPr lvl="1"/>
            <a:endParaRPr lang="en-US"/>
          </a:p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EECD94-17E8-6B4C-84AE-7E6D5C31D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script 1 | Element Data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4698C47-795F-B94F-9F25-A171DE4F31A9}"/>
              </a:ext>
            </a:extLst>
          </p:cNvPr>
          <p:cNvSpPr/>
          <p:nvPr/>
        </p:nvSpPr>
        <p:spPr>
          <a:xfrm>
            <a:off x="696479" y="1033272"/>
            <a:ext cx="411480" cy="5486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357F28-4BAE-5A4A-B827-15492520F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463DB-7B07-6943-80E3-B9A8273C7E22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B86C45A-BA68-4569-BE37-D3C04E24E2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0812" y="1279353"/>
            <a:ext cx="8034133" cy="4899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997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CED6D6-8871-F040-97C9-889D4BD3A0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371600"/>
            <a:ext cx="3487330" cy="4714875"/>
          </a:xfrm>
        </p:spPr>
        <p:txBody>
          <a:bodyPr/>
          <a:lstStyle/>
          <a:p>
            <a:r>
              <a:rPr lang="en-US"/>
              <a:t>Create a list of all parameters</a:t>
            </a:r>
          </a:p>
          <a:p>
            <a:r>
              <a:rPr lang="en-US"/>
              <a:t>Create blank values for the list of parameters</a:t>
            </a:r>
          </a:p>
          <a:p>
            <a:r>
              <a:rPr lang="en-US"/>
              <a:t>Add these to the front of the values and keys lists</a:t>
            </a:r>
          </a:p>
          <a:p>
            <a:pPr lvl="1"/>
            <a:endParaRPr lang="en-US"/>
          </a:p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EECD94-17E8-6B4C-84AE-7E6D5C31D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script 1 | Element Data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4698C47-795F-B94F-9F25-A171DE4F31A9}"/>
              </a:ext>
            </a:extLst>
          </p:cNvPr>
          <p:cNvSpPr/>
          <p:nvPr/>
        </p:nvSpPr>
        <p:spPr>
          <a:xfrm>
            <a:off x="696479" y="1033272"/>
            <a:ext cx="411480" cy="5486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357F28-4BAE-5A4A-B827-15492520F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463DB-7B07-6943-80E3-B9A8273C7E22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9D12CF-1BDF-4D2A-90BE-CCBCB41697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3130" y="1303147"/>
            <a:ext cx="7649643" cy="4629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809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CED6D6-8871-F040-97C9-889D4BD3A0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371600"/>
            <a:ext cx="5410200" cy="4714875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Introduction </a:t>
            </a:r>
          </a:p>
          <a:p>
            <a:pPr lvl="1"/>
            <a:r>
              <a:rPr lang="en-US" dirty="0"/>
              <a:t>Digital Design at Thornton Tomasetti</a:t>
            </a:r>
          </a:p>
          <a:p>
            <a:pPr lvl="1"/>
            <a:r>
              <a:rPr lang="en-US" dirty="0"/>
              <a:t>Speakers</a:t>
            </a:r>
          </a:p>
          <a:p>
            <a:pPr lvl="1"/>
            <a:r>
              <a:rPr lang="en-US" dirty="0"/>
              <a:t>Problem</a:t>
            </a:r>
          </a:p>
          <a:p>
            <a:pPr lvl="1"/>
            <a:r>
              <a:rPr lang="en-US" dirty="0"/>
              <a:t>Solution Outline </a:t>
            </a:r>
          </a:p>
          <a:p>
            <a:r>
              <a:rPr lang="en-US" b="1" dirty="0"/>
              <a:t>Live Demo</a:t>
            </a:r>
          </a:p>
          <a:p>
            <a:r>
              <a:rPr lang="en-US" b="1" dirty="0"/>
              <a:t>Deep Dive into Tool Components</a:t>
            </a:r>
          </a:p>
          <a:p>
            <a:pPr lvl="1"/>
            <a:r>
              <a:rPr lang="en-US" dirty="0"/>
              <a:t>Dynamo</a:t>
            </a:r>
          </a:p>
          <a:p>
            <a:pPr lvl="1"/>
            <a:r>
              <a:rPr lang="en-US" dirty="0"/>
              <a:t>Power BI </a:t>
            </a:r>
          </a:p>
          <a:p>
            <a:r>
              <a:rPr lang="en-US" b="1" dirty="0"/>
              <a:t>Q/A</a:t>
            </a:r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EECD94-17E8-6B4C-84AE-7E6D5C31D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outline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4698C47-795F-B94F-9F25-A171DE4F31A9}"/>
              </a:ext>
            </a:extLst>
          </p:cNvPr>
          <p:cNvSpPr/>
          <p:nvPr/>
        </p:nvSpPr>
        <p:spPr>
          <a:xfrm>
            <a:off x="696479" y="1033272"/>
            <a:ext cx="411480" cy="5486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357F28-4BAE-5A4A-B827-15492520F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463DB-7B07-6943-80E3-B9A8273C7E22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113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CED6D6-8871-F040-97C9-889D4BD3A0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371600"/>
            <a:ext cx="10820400" cy="4714875"/>
          </a:xfrm>
        </p:spPr>
        <p:txBody>
          <a:bodyPr/>
          <a:lstStyle/>
          <a:p>
            <a:endParaRPr lang="en-US"/>
          </a:p>
          <a:p>
            <a:pPr lvl="1"/>
            <a:endParaRPr lang="en-US"/>
          </a:p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EECD94-17E8-6B4C-84AE-7E6D5C31D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script 1 | Element Data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4698C47-795F-B94F-9F25-A171DE4F31A9}"/>
              </a:ext>
            </a:extLst>
          </p:cNvPr>
          <p:cNvSpPr/>
          <p:nvPr/>
        </p:nvSpPr>
        <p:spPr>
          <a:xfrm>
            <a:off x="696479" y="1033272"/>
            <a:ext cx="411480" cy="5486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357F28-4BAE-5A4A-B827-15492520F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463DB-7B07-6943-80E3-B9A8273C7E22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061ADB9-32AB-4EFD-9868-3FF27C3EDF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2727" y="1033272"/>
            <a:ext cx="5468113" cy="5591955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14D3410-5A65-4D5F-B9EA-F4E97D815C4C}"/>
              </a:ext>
            </a:extLst>
          </p:cNvPr>
          <p:cNvSpPr txBox="1">
            <a:spLocks/>
          </p:cNvSpPr>
          <p:nvPr/>
        </p:nvSpPr>
        <p:spPr>
          <a:xfrm>
            <a:off x="685800" y="1371600"/>
            <a:ext cx="4233672" cy="471487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Create a dictionary with the parameter names and parameter values</a:t>
            </a:r>
          </a:p>
          <a:p>
            <a:r>
              <a:rPr lang="en-US"/>
              <a:t>Grab the dictionary Keys and Values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518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CED6D6-8871-F040-97C9-889D4BD3A0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371600"/>
            <a:ext cx="2913547" cy="4714875"/>
          </a:xfrm>
        </p:spPr>
        <p:txBody>
          <a:bodyPr/>
          <a:lstStyle/>
          <a:p>
            <a:r>
              <a:rPr lang="en-US"/>
              <a:t>Create a file name and path string</a:t>
            </a:r>
          </a:p>
          <a:p>
            <a:pPr lvl="1"/>
            <a:endParaRPr lang="en-US"/>
          </a:p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EECD94-17E8-6B4C-84AE-7E6D5C31D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script 1 | Element Data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4698C47-795F-B94F-9F25-A171DE4F31A9}"/>
              </a:ext>
            </a:extLst>
          </p:cNvPr>
          <p:cNvSpPr/>
          <p:nvPr/>
        </p:nvSpPr>
        <p:spPr>
          <a:xfrm>
            <a:off x="696479" y="1033272"/>
            <a:ext cx="411480" cy="5486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357F28-4BAE-5A4A-B827-15492520F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463DB-7B07-6943-80E3-B9A8273C7E22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75B7E93-8D9D-4CC5-93BB-FC01AFCD9D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9347" y="1666342"/>
            <a:ext cx="7906853" cy="3820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326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CED6D6-8871-F040-97C9-889D4BD3A0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371600"/>
            <a:ext cx="4224528" cy="4714875"/>
          </a:xfrm>
        </p:spPr>
        <p:txBody>
          <a:bodyPr/>
          <a:lstStyle/>
          <a:p>
            <a:r>
              <a:rPr lang="en-US"/>
              <a:t>Convert dictionary keys and values to a JSON object</a:t>
            </a:r>
          </a:p>
          <a:p>
            <a:r>
              <a:rPr lang="en-US"/>
              <a:t>Write out the JSON</a:t>
            </a:r>
          </a:p>
          <a:p>
            <a:pPr lvl="1"/>
            <a:endParaRPr lang="en-US"/>
          </a:p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EECD94-17E8-6B4C-84AE-7E6D5C31D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script 1 | Element Data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4698C47-795F-B94F-9F25-A171DE4F31A9}"/>
              </a:ext>
            </a:extLst>
          </p:cNvPr>
          <p:cNvSpPr/>
          <p:nvPr/>
        </p:nvSpPr>
        <p:spPr>
          <a:xfrm>
            <a:off x="696479" y="1033272"/>
            <a:ext cx="411480" cy="5486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357F28-4BAE-5A4A-B827-15492520F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463DB-7B07-6943-80E3-B9A8273C7E22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4CC464-B72B-4D84-A41F-868A467A22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9977" y="1576129"/>
            <a:ext cx="5391902" cy="37057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192355C-C5FA-4BA5-B6F9-27FB02F2D7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2305" y="2493941"/>
            <a:ext cx="3618525" cy="3853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642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CED6D6-8871-F040-97C9-889D4BD3A0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371600"/>
            <a:ext cx="3236976" cy="4714875"/>
          </a:xfrm>
        </p:spPr>
        <p:txBody>
          <a:bodyPr/>
          <a:lstStyle/>
          <a:p>
            <a:r>
              <a:rPr lang="en-US"/>
              <a:t>Select by category for both views and sheets</a:t>
            </a:r>
          </a:p>
          <a:p>
            <a:r>
              <a:rPr lang="en-US"/>
              <a:t>For views, filter our view templates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EECD94-17E8-6B4C-84AE-7E6D5C31D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script 2 | Sheet / View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4698C47-795F-B94F-9F25-A171DE4F31A9}"/>
              </a:ext>
            </a:extLst>
          </p:cNvPr>
          <p:cNvSpPr/>
          <p:nvPr/>
        </p:nvSpPr>
        <p:spPr>
          <a:xfrm>
            <a:off x="696479" y="1033272"/>
            <a:ext cx="411480" cy="5486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357F28-4BAE-5A4A-B827-15492520F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463DB-7B07-6943-80E3-B9A8273C7E22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7807ED-38CF-47E7-A0ED-63D28E1F90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5072" y="3345944"/>
            <a:ext cx="7967471" cy="305485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EEBCB7-DC01-4528-AE45-3BB96092E6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5072" y="946268"/>
            <a:ext cx="6503584" cy="2331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097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CED6D6-8871-F040-97C9-889D4BD3A0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371600"/>
            <a:ext cx="8193024" cy="2212867"/>
          </a:xfrm>
        </p:spPr>
        <p:txBody>
          <a:bodyPr/>
          <a:lstStyle/>
          <a:p>
            <a:r>
              <a:rPr lang="en-US"/>
              <a:t>Center of the graph is identical to the elements graph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EECD94-17E8-6B4C-84AE-7E6D5C31D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script 2 | Sheet / View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4698C47-795F-B94F-9F25-A171DE4F31A9}"/>
              </a:ext>
            </a:extLst>
          </p:cNvPr>
          <p:cNvSpPr/>
          <p:nvPr/>
        </p:nvSpPr>
        <p:spPr>
          <a:xfrm>
            <a:off x="696479" y="1033272"/>
            <a:ext cx="411480" cy="5486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357F28-4BAE-5A4A-B827-15492520F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463DB-7B07-6943-80E3-B9A8273C7E22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D1064E3-9FC9-453D-8D34-9661F2C357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046" y="3003603"/>
            <a:ext cx="11433908" cy="2618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294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CED6D6-8871-F040-97C9-889D4BD3A0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371600"/>
            <a:ext cx="3236976" cy="4714875"/>
          </a:xfrm>
        </p:spPr>
        <p:txBody>
          <a:bodyPr/>
          <a:lstStyle/>
          <a:p>
            <a:r>
              <a:rPr lang="en-US"/>
              <a:t>Create dictionary, create JSON and export are all the same from elements graph</a:t>
            </a:r>
          </a:p>
          <a:p>
            <a:r>
              <a:rPr lang="en-US"/>
              <a:t>Connected category name to file name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EECD94-17E8-6B4C-84AE-7E6D5C31D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script 2 | Sheet / View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4698C47-795F-B94F-9F25-A171DE4F31A9}"/>
              </a:ext>
            </a:extLst>
          </p:cNvPr>
          <p:cNvSpPr/>
          <p:nvPr/>
        </p:nvSpPr>
        <p:spPr>
          <a:xfrm>
            <a:off x="696479" y="1033272"/>
            <a:ext cx="411480" cy="5486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357F28-4BAE-5A4A-B827-15492520F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463DB-7B07-6943-80E3-B9A8273C7E22}" type="slidenum">
              <a:rPr lang="en-US" smtClean="0"/>
              <a:pPr/>
              <a:t>25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D4EF9B1-8732-46D9-B57D-27D6184A05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9837" y="1159453"/>
            <a:ext cx="7601519" cy="513916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5F5E964-E717-42B8-A922-3EBE50AE2A7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540" t="36294" b="14240"/>
          <a:stretch/>
        </p:blipFill>
        <p:spPr>
          <a:xfrm>
            <a:off x="2770632" y="5202935"/>
            <a:ext cx="889926" cy="603505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F6292BE-A8A4-49FB-823E-C28F47DD6B52}"/>
              </a:ext>
            </a:extLst>
          </p:cNvPr>
          <p:cNvCxnSpPr/>
          <p:nvPr/>
        </p:nvCxnSpPr>
        <p:spPr>
          <a:xfrm>
            <a:off x="3660558" y="5513832"/>
            <a:ext cx="599279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4120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CED6D6-8871-F040-97C9-889D4BD3A0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371600"/>
            <a:ext cx="10820400" cy="4714875"/>
          </a:xfrm>
        </p:spPr>
        <p:txBody>
          <a:bodyPr/>
          <a:lstStyle/>
          <a:p>
            <a:r>
              <a:rPr lang="en-US"/>
              <a:t>Most of the links graph is the same as views/sheets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Exceptions</a:t>
            </a:r>
          </a:p>
          <a:p>
            <a:pPr lvl="1"/>
            <a:r>
              <a:rPr lang="en-US"/>
              <a:t>Get links using archi-lab.net node</a:t>
            </a:r>
          </a:p>
          <a:p>
            <a:pPr lvl="1"/>
            <a:r>
              <a:rPr lang="en-US"/>
              <a:t>Add the link name and path to parameter list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EECD94-17E8-6B4C-84AE-7E6D5C31D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script 2 | Links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4698C47-795F-B94F-9F25-A171DE4F31A9}"/>
              </a:ext>
            </a:extLst>
          </p:cNvPr>
          <p:cNvSpPr/>
          <p:nvPr/>
        </p:nvSpPr>
        <p:spPr>
          <a:xfrm>
            <a:off x="696479" y="1033272"/>
            <a:ext cx="411480" cy="5486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357F28-4BAE-5A4A-B827-15492520F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463DB-7B07-6943-80E3-B9A8273C7E22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BDB6CD6-9ADD-4E24-8996-6FD023FE2F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3880" y="4284598"/>
            <a:ext cx="1426263" cy="166397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F416436-1F23-4457-B1E2-63F8D717C0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62969" y="4284598"/>
            <a:ext cx="1408334" cy="201032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A325BB8-E00C-40A9-8A35-67E0B89E7A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323" y="2033171"/>
            <a:ext cx="11965354" cy="2082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124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FE7A3BA-DCD0-4E9A-932F-BF60C14EEC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061"/>
          <a:stretch/>
        </p:blipFill>
        <p:spPr>
          <a:xfrm>
            <a:off x="5095169" y="928076"/>
            <a:ext cx="5970584" cy="356685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CED6D6-8871-F040-97C9-889D4BD3A0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371600"/>
            <a:ext cx="3867912" cy="4714875"/>
          </a:xfrm>
        </p:spPr>
        <p:txBody>
          <a:bodyPr/>
          <a:lstStyle/>
          <a:p>
            <a:r>
              <a:rPr lang="en-US"/>
              <a:t>Use </a:t>
            </a:r>
            <a:r>
              <a:rPr lang="en-US" err="1"/>
              <a:t>GetWarnings</a:t>
            </a:r>
            <a:r>
              <a:rPr lang="en-US"/>
              <a:t> node to collect warnings</a:t>
            </a:r>
          </a:p>
          <a:p>
            <a:r>
              <a:rPr lang="en-US"/>
              <a:t>Extract the severity and descriptions</a:t>
            </a:r>
          </a:p>
          <a:p>
            <a:r>
              <a:rPr lang="en-US"/>
              <a:t>Reformat the list </a:t>
            </a:r>
          </a:p>
          <a:p>
            <a:r>
              <a:rPr lang="en-US"/>
              <a:t>Creating dictionary, JSON format, and file export are the same</a:t>
            </a:r>
          </a:p>
          <a:p>
            <a:pPr marL="0" indent="0">
              <a:buNone/>
            </a:pPr>
            <a:endParaRPr lang="en-US"/>
          </a:p>
          <a:p>
            <a:pPr lvl="1"/>
            <a:endParaRPr lang="en-US"/>
          </a:p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EECD94-17E8-6B4C-84AE-7E6D5C31D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script 2 | Warnings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4698C47-795F-B94F-9F25-A171DE4F31A9}"/>
              </a:ext>
            </a:extLst>
          </p:cNvPr>
          <p:cNvSpPr/>
          <p:nvPr/>
        </p:nvSpPr>
        <p:spPr>
          <a:xfrm>
            <a:off x="696479" y="1033272"/>
            <a:ext cx="411480" cy="5486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357F28-4BAE-5A4A-B827-15492520F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463DB-7B07-6943-80E3-B9A8273C7E22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96F1285-088A-4DC6-972B-64579865F7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5169" y="4522213"/>
            <a:ext cx="4226706" cy="2199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198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CED6D6-8871-F040-97C9-889D4BD3A0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371600"/>
            <a:ext cx="10820400" cy="4714875"/>
          </a:xfrm>
        </p:spPr>
        <p:txBody>
          <a:bodyPr/>
          <a:lstStyle/>
          <a:p>
            <a:r>
              <a:rPr lang="en-US"/>
              <a:t>For ease of use all the scripts can be combined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EECD94-17E8-6B4C-84AE-7E6D5C31D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script 3 | All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4698C47-795F-B94F-9F25-A171DE4F31A9}"/>
              </a:ext>
            </a:extLst>
          </p:cNvPr>
          <p:cNvSpPr/>
          <p:nvPr/>
        </p:nvSpPr>
        <p:spPr>
          <a:xfrm>
            <a:off x="696479" y="1033272"/>
            <a:ext cx="411480" cy="5486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357F28-4BAE-5A4A-B827-15492520F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463DB-7B07-6943-80E3-B9A8273C7E22}" type="slidenum">
              <a:rPr lang="en-US" smtClean="0"/>
              <a:pPr/>
              <a:t>28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F555151-4685-46DF-96C3-30A6F66582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2461" y="1840628"/>
            <a:ext cx="6486770" cy="4650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864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CED6D6-8871-F040-97C9-889D4BD3A0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371600"/>
            <a:ext cx="10820400" cy="4714875"/>
          </a:xfrm>
        </p:spPr>
        <p:txBody>
          <a:bodyPr/>
          <a:lstStyle/>
          <a:p>
            <a:r>
              <a:rPr lang="en-US"/>
              <a:t>Speed</a:t>
            </a:r>
          </a:p>
          <a:p>
            <a:pPr lvl="1"/>
            <a:r>
              <a:rPr lang="en-US"/>
              <a:t>Limit the extraction to model or annotation elements</a:t>
            </a:r>
          </a:p>
          <a:p>
            <a:pPr lvl="1"/>
            <a:r>
              <a:rPr lang="en-US"/>
              <a:t>Limit the extraction by category</a:t>
            </a:r>
          </a:p>
          <a:p>
            <a:pPr marL="457200" lvl="1" indent="0">
              <a:buNone/>
            </a:pPr>
            <a:br>
              <a:rPr lang="en-US"/>
            </a:br>
            <a:endParaRPr lang="en-US"/>
          </a:p>
          <a:p>
            <a:r>
              <a:rPr lang="en-US"/>
              <a:t>Consistency </a:t>
            </a:r>
          </a:p>
          <a:p>
            <a:pPr lvl="1"/>
            <a:r>
              <a:rPr lang="en-US"/>
              <a:t>Limit the extraction to specific parameters</a:t>
            </a:r>
          </a:p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EECD94-17E8-6B4C-84AE-7E6D5C31D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script 2 | Customizing the Script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4698C47-795F-B94F-9F25-A171DE4F31A9}"/>
              </a:ext>
            </a:extLst>
          </p:cNvPr>
          <p:cNvSpPr/>
          <p:nvPr/>
        </p:nvSpPr>
        <p:spPr>
          <a:xfrm>
            <a:off x="696479" y="1033272"/>
            <a:ext cx="411480" cy="5486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357F28-4BAE-5A4A-B827-15492520F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463DB-7B07-6943-80E3-B9A8273C7E22}" type="slidenum">
              <a:rPr lang="en-US" smtClean="0"/>
              <a:pPr/>
              <a:t>29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95EAA57-403F-4BF7-993F-41EA6EAE1B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8415" y="2538818"/>
            <a:ext cx="4298677" cy="16505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6B64C56-7368-4132-BEC5-C152E569A1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8415" y="1371600"/>
            <a:ext cx="4208230" cy="10925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4DA7941-AB43-4D85-93CD-705E791A95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2320" y="3876791"/>
            <a:ext cx="2628107" cy="2378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145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CB7BF72-14B9-A94D-B2BE-60488F66F43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Digital Design (D2) at Thornton Tomasetti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EECD94-17E8-6B4C-84AE-7E6D5C31D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introduction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5D2FEC3-F429-DA4F-B71E-4864E3D34162}"/>
              </a:ext>
            </a:extLst>
          </p:cNvPr>
          <p:cNvSpPr/>
          <p:nvPr/>
        </p:nvSpPr>
        <p:spPr>
          <a:xfrm>
            <a:off x="696479" y="1033272"/>
            <a:ext cx="411480" cy="5486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B98689-8E0D-7944-87F2-C62531C54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463DB-7B07-6943-80E3-B9A8273C7E22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B0926DB-C7B1-4D76-9F49-E98F44F6E210}"/>
              </a:ext>
            </a:extLst>
          </p:cNvPr>
          <p:cNvSpPr txBox="1">
            <a:spLocks/>
          </p:cNvSpPr>
          <p:nvPr/>
        </p:nvSpPr>
        <p:spPr>
          <a:xfrm>
            <a:off x="6928339" y="4719165"/>
            <a:ext cx="4722985" cy="181974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>
                <a:solidFill>
                  <a:schemeClr val="accent5"/>
                </a:solidFill>
              </a:rPr>
              <a:t>Why?</a:t>
            </a:r>
            <a:br>
              <a:rPr lang="en-US" b="1">
                <a:solidFill>
                  <a:schemeClr val="accent5"/>
                </a:solidFill>
              </a:rPr>
            </a:br>
            <a:br>
              <a:rPr lang="en-US" b="1">
                <a:solidFill>
                  <a:schemeClr val="accent5"/>
                </a:solidFill>
              </a:rPr>
            </a:br>
            <a:r>
              <a:rPr lang="en-US"/>
              <a:t>So project teams can do work that is worth their time; to focus on high value, high impact problems rather than the commodity activities.</a:t>
            </a:r>
            <a:br>
              <a:rPr lang="en-US" b="1">
                <a:solidFill>
                  <a:schemeClr val="accent5"/>
                </a:solidFill>
              </a:rPr>
            </a:br>
            <a:endParaRPr lang="en-US" b="1">
              <a:solidFill>
                <a:schemeClr val="accent5"/>
              </a:solidFill>
            </a:endParaRPr>
          </a:p>
          <a:p>
            <a:endParaRPr lang="en-US" b="1">
              <a:solidFill>
                <a:schemeClr val="accent5"/>
              </a:solidFill>
            </a:endParaRPr>
          </a:p>
          <a:p>
            <a:endParaRPr lang="en-US" b="1">
              <a:solidFill>
                <a:schemeClr val="accent5"/>
              </a:solidFill>
            </a:endParaRPr>
          </a:p>
        </p:txBody>
      </p:sp>
      <p:pic>
        <p:nvPicPr>
          <p:cNvPr id="10" name="Picture 4" descr="Image result for sinek golden circle">
            <a:extLst>
              <a:ext uri="{FF2B5EF4-FFF2-40B4-BE49-F238E27FC236}">
                <a16:creationId xmlns:a16="http://schemas.microsoft.com/office/drawing/2014/main" id="{0DCA536E-2834-43B7-916E-746F828EBA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4384" y="1082650"/>
            <a:ext cx="3587686" cy="3409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9CF87FB-5EEA-41CB-8470-CF6794043C2D}"/>
              </a:ext>
            </a:extLst>
          </p:cNvPr>
          <p:cNvSpPr/>
          <p:nvPr/>
        </p:nvSpPr>
        <p:spPr>
          <a:xfrm>
            <a:off x="696478" y="1906676"/>
            <a:ext cx="1948247" cy="719797"/>
          </a:xfrm>
          <a:prstGeom prst="roundRect">
            <a:avLst/>
          </a:prstGeom>
          <a:noFill/>
          <a:ln w="5715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r>
              <a:rPr lang="en-US" sz="2400"/>
              <a:t>Design</a:t>
            </a:r>
            <a:br>
              <a:rPr lang="en-US" sz="2400"/>
            </a:br>
            <a:r>
              <a:rPr lang="en-US" sz="2400"/>
              <a:t>Practices</a:t>
            </a:r>
          </a:p>
        </p:txBody>
      </p:sp>
      <p:pic>
        <p:nvPicPr>
          <p:cNvPr id="20" name="Picture 19" descr="Shape&#10;&#10;Description automatically generated with medium confidence">
            <a:extLst>
              <a:ext uri="{FF2B5EF4-FFF2-40B4-BE49-F238E27FC236}">
                <a16:creationId xmlns:a16="http://schemas.microsoft.com/office/drawing/2014/main" id="{7BB9CE4E-90D7-4798-B985-CA2178F296E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610" t="57872"/>
          <a:stretch/>
        </p:blipFill>
        <p:spPr>
          <a:xfrm>
            <a:off x="4270359" y="4815092"/>
            <a:ext cx="1336972" cy="449525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0F0721D1-8B9F-4E9C-9267-414CD5013EB7}"/>
              </a:ext>
            </a:extLst>
          </p:cNvPr>
          <p:cNvSpPr/>
          <p:nvPr/>
        </p:nvSpPr>
        <p:spPr>
          <a:xfrm>
            <a:off x="2306384" y="3213923"/>
            <a:ext cx="2715065" cy="1505243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Digital Design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CE64750-73CD-4DF2-BA81-83D8436522A2}"/>
              </a:ext>
            </a:extLst>
          </p:cNvPr>
          <p:cNvSpPr/>
          <p:nvPr/>
        </p:nvSpPr>
        <p:spPr>
          <a:xfrm>
            <a:off x="3771750" y="2075299"/>
            <a:ext cx="3001109" cy="1795975"/>
          </a:xfrm>
          <a:prstGeom prst="ellipse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en-US" sz="2400"/>
              <a:t>Information Technology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55FCD49-3B43-4F7C-B1C6-DB959805602C}"/>
              </a:ext>
            </a:extLst>
          </p:cNvPr>
          <p:cNvSpPr/>
          <p:nvPr/>
        </p:nvSpPr>
        <p:spPr>
          <a:xfrm>
            <a:off x="3720231" y="4388861"/>
            <a:ext cx="2469553" cy="1357405"/>
          </a:xfrm>
          <a:prstGeom prst="ellipse">
            <a:avLst/>
          </a:prstGeom>
          <a:noFill/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71E6E53D-D083-4214-89C0-D0B27B8708AF}"/>
              </a:ext>
            </a:extLst>
          </p:cNvPr>
          <p:cNvSpPr/>
          <p:nvPr/>
        </p:nvSpPr>
        <p:spPr>
          <a:xfrm>
            <a:off x="685799" y="2626473"/>
            <a:ext cx="1988929" cy="3450601"/>
          </a:xfrm>
          <a:prstGeom prst="roundRect">
            <a:avLst/>
          </a:prstGeom>
          <a:noFill/>
          <a:ln w="5715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Structural Engineering</a:t>
            </a:r>
            <a:br>
              <a:rPr lang="en-US" sz="1600"/>
            </a:br>
            <a:endParaRPr lang="en-US" sz="16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Construction Engineering</a:t>
            </a:r>
            <a:br>
              <a:rPr lang="en-US" sz="1600"/>
            </a:br>
            <a:endParaRPr lang="en-US" sz="16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Protective Design</a:t>
            </a:r>
            <a:br>
              <a:rPr lang="en-US" sz="1600"/>
            </a:br>
            <a:endParaRPr lang="en-US" sz="16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Forensics</a:t>
            </a:r>
            <a:br>
              <a:rPr lang="en-US" sz="1600"/>
            </a:br>
            <a:endParaRPr lang="en-US" sz="16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Renewal</a:t>
            </a:r>
          </a:p>
        </p:txBody>
      </p:sp>
    </p:spTree>
    <p:extLst>
      <p:ext uri="{BB962C8B-B14F-4D97-AF65-F5344CB8AC3E}">
        <p14:creationId xmlns:p14="http://schemas.microsoft.com/office/powerpoint/2010/main" val="3381353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CED6D6-8871-F040-97C9-889D4BD3A0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371600"/>
            <a:ext cx="10820400" cy="4714875"/>
          </a:xfrm>
        </p:spPr>
        <p:txBody>
          <a:bodyPr/>
          <a:lstStyle/>
          <a:p>
            <a:r>
              <a:rPr lang="en-US"/>
              <a:t>Elements in view</a:t>
            </a:r>
          </a:p>
          <a:p>
            <a:r>
              <a:rPr lang="en-US"/>
              <a:t>File/ Project level info</a:t>
            </a:r>
          </a:p>
          <a:p>
            <a:r>
              <a:rPr lang="en-US"/>
              <a:t>Loaded, unplaced content</a:t>
            </a:r>
          </a:p>
          <a:p>
            <a:r>
              <a:rPr lang="en-US"/>
              <a:t>Overlapping elements</a:t>
            </a:r>
          </a:p>
          <a:p>
            <a:r>
              <a:rPr lang="en-US"/>
              <a:t>Geometry data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EECD94-17E8-6B4C-84AE-7E6D5C31D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Expanding the Script(s)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4698C47-795F-B94F-9F25-A171DE4F31A9}"/>
              </a:ext>
            </a:extLst>
          </p:cNvPr>
          <p:cNvSpPr/>
          <p:nvPr/>
        </p:nvSpPr>
        <p:spPr>
          <a:xfrm>
            <a:off x="696479" y="1033272"/>
            <a:ext cx="411480" cy="5486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357F28-4BAE-5A4A-B827-15492520F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463DB-7B07-6943-80E3-B9A8273C7E22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479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5AC73D9-17A9-CC47-8BDD-0C03D3D61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6349" y="2749874"/>
            <a:ext cx="8959851" cy="784634"/>
          </a:xfrm>
        </p:spPr>
        <p:txBody>
          <a:bodyPr/>
          <a:lstStyle/>
          <a:p>
            <a:r>
              <a:rPr lang="en-US"/>
              <a:t>Import data into power bi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6AD4F0A-1601-412A-8BD8-E8B05CD6E6F8}"/>
              </a:ext>
            </a:extLst>
          </p:cNvPr>
          <p:cNvSpPr/>
          <p:nvPr/>
        </p:nvSpPr>
        <p:spPr>
          <a:xfrm>
            <a:off x="4101643" y="273651"/>
            <a:ext cx="3492226" cy="1234773"/>
          </a:xfrm>
          <a:prstGeom prst="round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20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11519E2-35D7-4504-A63D-AE62146374FB}"/>
              </a:ext>
            </a:extLst>
          </p:cNvPr>
          <p:cNvGrpSpPr/>
          <p:nvPr/>
        </p:nvGrpSpPr>
        <p:grpSpPr>
          <a:xfrm>
            <a:off x="5208122" y="445777"/>
            <a:ext cx="2296518" cy="966924"/>
            <a:chOff x="4666628" y="1743525"/>
            <a:chExt cx="2111001" cy="888814"/>
          </a:xfrm>
        </p:grpSpPr>
        <p:pic>
          <p:nvPicPr>
            <p:cNvPr id="6" name="Picture 5" descr="Icon&#10;&#10;Description automatically generated">
              <a:extLst>
                <a:ext uri="{FF2B5EF4-FFF2-40B4-BE49-F238E27FC236}">
                  <a16:creationId xmlns:a16="http://schemas.microsoft.com/office/drawing/2014/main" id="{D6E41E04-9B9A-464A-88CA-14E54968D1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11499" y="1743525"/>
              <a:ext cx="888814" cy="888814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BA6CCD6-5084-42A8-83C4-D74DE2365EBD}"/>
                </a:ext>
              </a:extLst>
            </p:cNvPr>
            <p:cNvSpPr txBox="1"/>
            <p:nvPr/>
          </p:nvSpPr>
          <p:spPr>
            <a:xfrm>
              <a:off x="6034259" y="1743525"/>
              <a:ext cx="743370" cy="498846"/>
            </a:xfrm>
            <a:prstGeom prst="rect">
              <a:avLst/>
            </a:prstGeom>
            <a:solidFill>
              <a:schemeClr val="bg2">
                <a:lumMod val="10000"/>
              </a:schemeClr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none" lIns="0" tIns="0" rIns="0" bIns="0" rtlCol="0" anchor="ctr">
              <a:noAutofit/>
            </a:bodyPr>
            <a:lstStyle/>
            <a:p>
              <a:pPr algn="ctr"/>
              <a:r>
                <a:rPr lang="en-US" sz="1050" b="1">
                  <a:solidFill>
                    <a:schemeClr val="bg1"/>
                  </a:solidFill>
                </a:rPr>
                <a:t>POWER </a:t>
              </a:r>
              <a:br>
                <a:rPr lang="en-US" sz="1050" b="1">
                  <a:solidFill>
                    <a:schemeClr val="bg1"/>
                  </a:solidFill>
                </a:rPr>
              </a:br>
              <a:r>
                <a:rPr lang="en-US" sz="1050" b="1">
                  <a:solidFill>
                    <a:schemeClr val="bg1"/>
                  </a:solidFill>
                </a:rPr>
                <a:t>QUERY </a:t>
              </a:r>
              <a:br>
                <a:rPr lang="en-US" sz="1050" b="1">
                  <a:solidFill>
                    <a:schemeClr val="bg1"/>
                  </a:solidFill>
                </a:rPr>
              </a:br>
              <a:r>
                <a:rPr lang="en-US" sz="1050" b="1">
                  <a:solidFill>
                    <a:schemeClr val="bg1"/>
                  </a:solidFill>
                </a:rPr>
                <a:t>EDITOR</a:t>
              </a:r>
            </a:p>
          </p:txBody>
        </p:sp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C9D04FA8-F35D-45CE-8F4E-439810C95EA1}"/>
                </a:ext>
              </a:extLst>
            </p:cNvPr>
            <p:cNvSpPr/>
            <p:nvPr/>
          </p:nvSpPr>
          <p:spPr>
            <a:xfrm>
              <a:off x="4666628" y="2072050"/>
              <a:ext cx="510851" cy="171450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66B8E0B8-B617-47B6-ACCC-87E3EDB838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892" y="397890"/>
            <a:ext cx="1074874" cy="1074874"/>
          </a:xfrm>
          <a:prstGeom prst="rect">
            <a:avLst/>
          </a:prstGeom>
        </p:spPr>
      </p:pic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59E239C7-223F-4612-9051-D9E22D39A0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99335" y="434705"/>
            <a:ext cx="977995" cy="977995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327C060D-01C0-4761-9E4D-7EDDFE578BDF}"/>
              </a:ext>
            </a:extLst>
          </p:cNvPr>
          <p:cNvGrpSpPr/>
          <p:nvPr/>
        </p:nvGrpSpPr>
        <p:grpSpPr>
          <a:xfrm>
            <a:off x="4031303" y="355139"/>
            <a:ext cx="1245449" cy="1124303"/>
            <a:chOff x="4013464" y="4955648"/>
            <a:chExt cx="1144839" cy="1033480"/>
          </a:xfrm>
        </p:grpSpPr>
        <p:pic>
          <p:nvPicPr>
            <p:cNvPr id="14" name="Picture 2" descr="Json-file Icons - SVG and PNG Json-file Icons | Noun Project">
              <a:extLst>
                <a:ext uri="{FF2B5EF4-FFF2-40B4-BE49-F238E27FC236}">
                  <a16:creationId xmlns:a16="http://schemas.microsoft.com/office/drawing/2014/main" id="{E7F5D9DF-6133-48FE-94DE-2822D2DF9C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13464" y="4955648"/>
              <a:ext cx="1033480" cy="1033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BA12E80-CBFE-4571-A92F-D519C277471F}"/>
                </a:ext>
              </a:extLst>
            </p:cNvPr>
            <p:cNvSpPr txBox="1"/>
            <p:nvPr/>
          </p:nvSpPr>
          <p:spPr>
            <a:xfrm>
              <a:off x="4839216" y="4978071"/>
              <a:ext cx="319087" cy="309562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algn="l"/>
              <a:r>
                <a:rPr lang="en-US" b="1">
                  <a:solidFill>
                    <a:schemeClr val="accent2"/>
                  </a:solidFill>
                </a:rPr>
                <a:t>x5</a:t>
              </a:r>
            </a:p>
          </p:txBody>
        </p:sp>
      </p:grp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CB738BD1-B167-44D4-AC7B-405EDF14AB8F}"/>
              </a:ext>
            </a:extLst>
          </p:cNvPr>
          <p:cNvSpPr/>
          <p:nvPr/>
        </p:nvSpPr>
        <p:spPr>
          <a:xfrm>
            <a:off x="3489904" y="803174"/>
            <a:ext cx="555745" cy="186517"/>
          </a:xfrm>
          <a:prstGeom prst="rightArrow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Plus Sign 16">
            <a:extLst>
              <a:ext uri="{FF2B5EF4-FFF2-40B4-BE49-F238E27FC236}">
                <a16:creationId xmlns:a16="http://schemas.microsoft.com/office/drawing/2014/main" id="{A453ACDF-6AAB-4865-914B-FB4E76709A11}"/>
              </a:ext>
            </a:extLst>
          </p:cNvPr>
          <p:cNvSpPr/>
          <p:nvPr/>
        </p:nvSpPr>
        <p:spPr>
          <a:xfrm>
            <a:off x="1708942" y="643931"/>
            <a:ext cx="505003" cy="505003"/>
          </a:xfrm>
          <a:prstGeom prst="mathPlus">
            <a:avLst>
              <a:gd name="adj1" fmla="val 15313"/>
            </a:avLst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Icon&#10;&#10;Description automatically generated">
            <a:extLst>
              <a:ext uri="{FF2B5EF4-FFF2-40B4-BE49-F238E27FC236}">
                <a16:creationId xmlns:a16="http://schemas.microsoft.com/office/drawing/2014/main" id="{822AEF82-EA9D-4B2F-805F-2D18BF6D76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5593" y="445777"/>
            <a:ext cx="966924" cy="96692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9834C23-D017-4C70-BCFD-AF5BF3B2F6E7}"/>
              </a:ext>
            </a:extLst>
          </p:cNvPr>
          <p:cNvSpPr txBox="1"/>
          <p:nvPr/>
        </p:nvSpPr>
        <p:spPr>
          <a:xfrm>
            <a:off x="9120610" y="445777"/>
            <a:ext cx="754997" cy="435631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sz="1050" b="1">
                <a:solidFill>
                  <a:schemeClr val="bg1"/>
                </a:solidFill>
              </a:rPr>
              <a:t>REPORT </a:t>
            </a:r>
            <a:br>
              <a:rPr lang="en-US" sz="1050" b="1">
                <a:solidFill>
                  <a:schemeClr val="bg1"/>
                </a:solidFill>
              </a:rPr>
            </a:br>
            <a:r>
              <a:rPr lang="en-US" sz="1050" b="1">
                <a:solidFill>
                  <a:schemeClr val="bg1"/>
                </a:solidFill>
              </a:rPr>
              <a:t>EDITOR</a:t>
            </a: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DBEB75AE-CD30-440D-B5BD-E2101D016E27}"/>
              </a:ext>
            </a:extLst>
          </p:cNvPr>
          <p:cNvSpPr/>
          <p:nvPr/>
        </p:nvSpPr>
        <p:spPr>
          <a:xfrm>
            <a:off x="7663537" y="803174"/>
            <a:ext cx="555745" cy="186517"/>
          </a:xfrm>
          <a:prstGeom prst="rightArrow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0FCB1AB7-8957-4864-BF72-7413ACD9220E}"/>
              </a:ext>
            </a:extLst>
          </p:cNvPr>
          <p:cNvSpPr/>
          <p:nvPr/>
        </p:nvSpPr>
        <p:spPr>
          <a:xfrm>
            <a:off x="10087534" y="803174"/>
            <a:ext cx="555745" cy="186517"/>
          </a:xfrm>
          <a:prstGeom prst="rightArrow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D12B4D4-FD86-4B90-8337-31AB964F2302}"/>
              </a:ext>
            </a:extLst>
          </p:cNvPr>
          <p:cNvGrpSpPr/>
          <p:nvPr/>
        </p:nvGrpSpPr>
        <p:grpSpPr>
          <a:xfrm>
            <a:off x="10872171" y="466502"/>
            <a:ext cx="914400" cy="914400"/>
            <a:chOff x="10770624" y="368279"/>
            <a:chExt cx="1134096" cy="1134096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33DF471F-C45C-45FE-A2E0-F1CC4CF6C58F}"/>
                </a:ext>
              </a:extLst>
            </p:cNvPr>
            <p:cNvSpPr/>
            <p:nvPr/>
          </p:nvSpPr>
          <p:spPr>
            <a:xfrm>
              <a:off x="10770624" y="368279"/>
              <a:ext cx="1134096" cy="1134096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4" name="Graphic 23" descr="Lightbulb and gear with solid fill">
              <a:extLst>
                <a:ext uri="{FF2B5EF4-FFF2-40B4-BE49-F238E27FC236}">
                  <a16:creationId xmlns:a16="http://schemas.microsoft.com/office/drawing/2014/main" id="{82182298-1306-47B0-B7BD-DDB71BA94B6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840293" y="437948"/>
              <a:ext cx="994758" cy="994758"/>
            </a:xfrm>
            <a:prstGeom prst="rect">
              <a:avLst/>
            </a:prstGeom>
          </p:spPr>
        </p:pic>
      </p:grpSp>
      <p:sp>
        <p:nvSpPr>
          <p:cNvPr id="25" name="Title 6">
            <a:extLst>
              <a:ext uri="{FF2B5EF4-FFF2-40B4-BE49-F238E27FC236}">
                <a16:creationId xmlns:a16="http://schemas.microsoft.com/office/drawing/2014/main" id="{45A427C7-529F-4F54-8EE7-68351B639A19}"/>
              </a:ext>
            </a:extLst>
          </p:cNvPr>
          <p:cNvSpPr txBox="1">
            <a:spLocks/>
          </p:cNvSpPr>
          <p:nvPr/>
        </p:nvSpPr>
        <p:spPr>
          <a:xfrm>
            <a:off x="6995082" y="3784600"/>
            <a:ext cx="3092452" cy="351042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 cap="all" spc="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i="1"/>
              <a:t>…as an end-user</a:t>
            </a:r>
          </a:p>
        </p:txBody>
      </p:sp>
    </p:spTree>
    <p:extLst>
      <p:ext uri="{BB962C8B-B14F-4D97-AF65-F5344CB8AC3E}">
        <p14:creationId xmlns:p14="http://schemas.microsoft.com/office/powerpoint/2010/main" val="3846190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CED6D6-8871-F040-97C9-889D4BD3A0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790700"/>
            <a:ext cx="9274878" cy="43815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u="sng"/>
              <a:t>Desktop</a:t>
            </a:r>
          </a:p>
          <a:p>
            <a:r>
              <a:rPr lang="en-US"/>
              <a:t>Consistently clean and process model data automatically</a:t>
            </a:r>
          </a:p>
          <a:p>
            <a:r>
              <a:rPr lang="en-US"/>
              <a:t>Powerful beyond Excel…and Revit UI sucks for analysis</a:t>
            </a:r>
          </a:p>
          <a:p>
            <a:r>
              <a:rPr lang="en-US"/>
              <a:t>Desktop App is free and comes with most features (try before buying Pro)</a:t>
            </a:r>
          </a:p>
          <a:p>
            <a:r>
              <a:rPr lang="en-US"/>
              <a:t>Self-service tool empower users, does not require process ownership</a:t>
            </a:r>
          </a:p>
          <a:p>
            <a:pPr marL="0" indent="0">
              <a:buNone/>
            </a:pPr>
            <a:r>
              <a:rPr lang="en-US" b="1" u="sng"/>
              <a:t>Pro (and higher)</a:t>
            </a:r>
          </a:p>
          <a:p>
            <a:r>
              <a:rPr lang="en-US"/>
              <a:t>Collaborative features - web-based and centralized access (single source of truth)</a:t>
            </a:r>
          </a:p>
          <a:p>
            <a:r>
              <a:rPr lang="en-US"/>
              <a:t>Integrates well with Microsoft products, especially Teams and </a:t>
            </a:r>
            <a:r>
              <a:rPr lang="en-US" err="1"/>
              <a:t>Sharepoint</a:t>
            </a:r>
            <a:endParaRPr lang="en-US"/>
          </a:p>
          <a:p>
            <a:r>
              <a:rPr lang="en-US"/>
              <a:t>Scheduled data refreshes to optimize workflow for end-users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CB7BF72-14B9-A94D-B2BE-60488F66F43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85800" y="1182359"/>
            <a:ext cx="8039391" cy="457200"/>
          </a:xfrm>
        </p:spPr>
        <p:txBody>
          <a:bodyPr/>
          <a:lstStyle/>
          <a:p>
            <a:r>
              <a:rPr lang="en-US"/>
              <a:t>Shifts focus from processing to consuming / interpreting data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EECD94-17E8-6B4C-84AE-7E6D5C31D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power bi?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5D2FEC3-F429-DA4F-B71E-4864E3D34162}"/>
              </a:ext>
            </a:extLst>
          </p:cNvPr>
          <p:cNvSpPr/>
          <p:nvPr/>
        </p:nvSpPr>
        <p:spPr>
          <a:xfrm>
            <a:off x="696479" y="1033272"/>
            <a:ext cx="411480" cy="5486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B98689-8E0D-7944-87F2-C62531C54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463DB-7B07-6943-80E3-B9A8273C7E22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2B42AA35-543E-4216-81C6-8037AD56445D}"/>
              </a:ext>
            </a:extLst>
          </p:cNvPr>
          <p:cNvSpPr/>
          <p:nvPr/>
        </p:nvSpPr>
        <p:spPr>
          <a:xfrm>
            <a:off x="8359972" y="266369"/>
            <a:ext cx="2974163" cy="763745"/>
          </a:xfrm>
          <a:prstGeom prst="wedgeRoundRectCallout">
            <a:avLst>
              <a:gd name="adj1" fmla="val -33554"/>
              <a:gd name="adj2" fmla="val 90256"/>
              <a:gd name="adj3" fmla="val 16667"/>
            </a:avLst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/>
              <a:t>TT delivers data</a:t>
            </a:r>
            <a:br>
              <a:rPr lang="en-US" i="1"/>
            </a:br>
            <a:r>
              <a:rPr lang="en-US" i="1"/>
              <a:t>via Power BI platform</a:t>
            </a:r>
          </a:p>
        </p:txBody>
      </p:sp>
    </p:spTree>
    <p:extLst>
      <p:ext uri="{BB962C8B-B14F-4D97-AF65-F5344CB8AC3E}">
        <p14:creationId xmlns:p14="http://schemas.microsoft.com/office/powerpoint/2010/main" val="1578101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273DC6E7-498C-7C46-8143-358356B3CC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200692"/>
            <a:ext cx="3483528" cy="1047589"/>
          </a:xfrm>
        </p:spPr>
        <p:txBody>
          <a:bodyPr/>
          <a:lstStyle/>
          <a:p>
            <a:r>
              <a:rPr lang="en-US"/>
              <a:t>Preparation </a:t>
            </a:r>
            <a:br>
              <a:rPr lang="en-US"/>
            </a:br>
            <a:r>
              <a:rPr lang="en-US"/>
              <a:t>Checklist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A34178B-AA91-0B4E-8401-AE4FEC4CD978}"/>
              </a:ext>
            </a:extLst>
          </p:cNvPr>
          <p:cNvSpPr/>
          <p:nvPr/>
        </p:nvSpPr>
        <p:spPr>
          <a:xfrm>
            <a:off x="4411663" y="4073419"/>
            <a:ext cx="3378200" cy="965807"/>
          </a:xfrm>
          <a:prstGeom prst="rect">
            <a:avLst/>
          </a:prstGeom>
        </p:spPr>
        <p:txBody>
          <a:bodyPr lIns="0" tIns="91440" rIns="0" bIns="0">
            <a:noAutofit/>
          </a:bodyPr>
          <a:lstStyle/>
          <a:p>
            <a:pPr marL="11113" lvl="1">
              <a:spcAft>
                <a:spcPts val="400"/>
              </a:spcAft>
              <a:defRPr/>
            </a:pPr>
            <a:endParaRPr lang="en-US">
              <a:latin typeface="Franklin Gothic Book" panose="020B050302010202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56A8488-11CE-ED4B-8909-6CCB2C53DDD6}"/>
              </a:ext>
            </a:extLst>
          </p:cNvPr>
          <p:cNvSpPr/>
          <p:nvPr/>
        </p:nvSpPr>
        <p:spPr>
          <a:xfrm>
            <a:off x="8137526" y="4073419"/>
            <a:ext cx="3378200" cy="965807"/>
          </a:xfrm>
          <a:prstGeom prst="rect">
            <a:avLst/>
          </a:prstGeom>
        </p:spPr>
        <p:txBody>
          <a:bodyPr lIns="0" tIns="91440" rIns="0" bIns="0">
            <a:noAutofit/>
          </a:bodyPr>
          <a:lstStyle/>
          <a:p>
            <a:pPr marL="11113" lvl="1">
              <a:spcAft>
                <a:spcPts val="400"/>
              </a:spcAft>
              <a:defRPr/>
            </a:pPr>
            <a:endParaRPr lang="en-US">
              <a:latin typeface="Franklin Gothic Book" panose="020B0503020102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224587D-9EFA-9847-892B-31D8E041E786}"/>
              </a:ext>
            </a:extLst>
          </p:cNvPr>
          <p:cNvSpPr/>
          <p:nvPr/>
        </p:nvSpPr>
        <p:spPr>
          <a:xfrm>
            <a:off x="4411662" y="0"/>
            <a:ext cx="7780337" cy="16106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0" rIns="182880" bIns="0" rtlCol="0" anchor="ctr" anchorCtr="0">
            <a:noAutofit/>
          </a:bodyPr>
          <a:lstStyle/>
          <a:p>
            <a:r>
              <a:rPr lang="en-US" sz="2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Check</a:t>
            </a:r>
            <a:r>
              <a:rPr lang="en-US" sz="3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your version of Power BI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/>
              <a:t>Template made w/ May 2022 update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/>
              <a:t>Power BI not backwards compatible for this version, </a:t>
            </a:r>
            <a:br>
              <a:rPr lang="en-US"/>
            </a:br>
            <a:r>
              <a:rPr lang="en-US"/>
              <a:t>so must use this version or later</a:t>
            </a:r>
            <a:endParaRPr lang="en-US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2077D68-06B3-B047-9A07-9DE33101AFEE}"/>
              </a:ext>
            </a:extLst>
          </p:cNvPr>
          <p:cNvSpPr/>
          <p:nvPr/>
        </p:nvSpPr>
        <p:spPr>
          <a:xfrm>
            <a:off x="4411662" y="1610686"/>
            <a:ext cx="7780338" cy="12205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0" rIns="182880" bIns="0" rtlCol="0" anchor="ctr" anchorCtr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2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Organize JSON files into single folder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5359ADE-7BB3-D049-AAC5-6571560BAAA4}"/>
              </a:ext>
            </a:extLst>
          </p:cNvPr>
          <p:cNvSpPr/>
          <p:nvPr/>
        </p:nvSpPr>
        <p:spPr>
          <a:xfrm>
            <a:off x="4411662" y="2829441"/>
            <a:ext cx="7780337" cy="402855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0" rIns="182880" bIns="0" rtlCol="0" anchor="t" anchorCtr="0">
            <a:noAutofit/>
          </a:bodyPr>
          <a:lstStyle/>
          <a:p>
            <a:pPr>
              <a:lnSpc>
                <a:spcPct val="90000"/>
              </a:lnSpc>
            </a:pPr>
            <a:br>
              <a:rPr lang="en-US" sz="3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3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Turn off Auto-Detect Relationships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/>
              <a:t>Power BI frequently and incorrectly tries to relate tables 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/>
              <a:t>Unexpected relationships can over constrain model and create refresh issues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/>
              <a:t>Turn this off (if not already turned off)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File &gt; Options and setting &gt; Options &gt; Current File: Data Load</a:t>
            </a:r>
          </a:p>
          <a:p>
            <a:pPr>
              <a:lnSpc>
                <a:spcPct val="90000"/>
              </a:lnSpc>
            </a:pPr>
            <a:endParaRPr lang="en-US" sz="20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D00BAAD-2FE7-E541-A429-4EBC66B3A6E2}"/>
              </a:ext>
            </a:extLst>
          </p:cNvPr>
          <p:cNvSpPr/>
          <p:nvPr/>
        </p:nvSpPr>
        <p:spPr>
          <a:xfrm>
            <a:off x="684724" y="2478024"/>
            <a:ext cx="411480" cy="5486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ontent Placeholder 28">
            <a:extLst>
              <a:ext uri="{FF2B5EF4-FFF2-40B4-BE49-F238E27FC236}">
                <a16:creationId xmlns:a16="http://schemas.microsoft.com/office/drawing/2014/main" id="{02D08B58-090F-43F0-AEC3-2C163B6103A3}"/>
              </a:ext>
            </a:extLst>
          </p:cNvPr>
          <p:cNvSpPr txBox="1">
            <a:spLocks/>
          </p:cNvSpPr>
          <p:nvPr/>
        </p:nvSpPr>
        <p:spPr>
          <a:xfrm>
            <a:off x="685800" y="2829441"/>
            <a:ext cx="3619500" cy="96580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400" b="1" i="1">
                <a:solidFill>
                  <a:schemeClr val="tx2"/>
                </a:solidFill>
              </a:rPr>
              <a:t>When using Power BI template…</a:t>
            </a:r>
            <a:endParaRPr lang="en-US" i="1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EFDEA8-0EC6-4F59-BA99-0538791BF2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0994" y="5506038"/>
            <a:ext cx="3791951" cy="1158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562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CB7BF72-14B9-A94D-B2BE-60488F66F43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What the developers sees (PQ) versus what the end user sees (report editor)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EECD94-17E8-6B4C-84AE-7E6D5C31D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Anatomy of Power bi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5D2FEC3-F429-DA4F-B71E-4864E3D34162}"/>
              </a:ext>
            </a:extLst>
          </p:cNvPr>
          <p:cNvSpPr/>
          <p:nvPr/>
        </p:nvSpPr>
        <p:spPr>
          <a:xfrm>
            <a:off x="696479" y="1033272"/>
            <a:ext cx="411480" cy="5486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B98689-8E0D-7944-87F2-C62531C54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463DB-7B07-6943-80E3-B9A8273C7E22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94DCDC5-2D84-4C51-B753-69001A8FDE88}"/>
              </a:ext>
            </a:extLst>
          </p:cNvPr>
          <p:cNvSpPr/>
          <p:nvPr/>
        </p:nvSpPr>
        <p:spPr>
          <a:xfrm>
            <a:off x="7236307" y="2490527"/>
            <a:ext cx="4556051" cy="107037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b="1">
                <a:solidFill>
                  <a:schemeClr val="bg1"/>
                </a:solidFill>
              </a:rPr>
              <a:t>Report Editor</a:t>
            </a:r>
          </a:p>
          <a:p>
            <a:pPr algn="ctr"/>
            <a:r>
              <a:rPr lang="en-US" sz="1600" i="1">
                <a:solidFill>
                  <a:schemeClr val="bg1"/>
                </a:solidFill>
              </a:rPr>
              <a:t>Define the intended user experience, </a:t>
            </a:r>
          </a:p>
          <a:p>
            <a:pPr algn="ctr"/>
            <a:r>
              <a:rPr lang="en-US" sz="1600" i="1">
                <a:solidFill>
                  <a:schemeClr val="bg1"/>
                </a:solidFill>
              </a:rPr>
              <a:t>customize the display of information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90EA974-3B44-4DE7-9E05-8E4811BE6473}"/>
              </a:ext>
            </a:extLst>
          </p:cNvPr>
          <p:cNvSpPr/>
          <p:nvPr/>
        </p:nvSpPr>
        <p:spPr>
          <a:xfrm>
            <a:off x="2528187" y="2490527"/>
            <a:ext cx="4556051" cy="107037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b="1">
                <a:solidFill>
                  <a:schemeClr val="bg1"/>
                </a:solidFill>
              </a:rPr>
              <a:t>Power Query Editor</a:t>
            </a:r>
          </a:p>
          <a:p>
            <a:pPr algn="ctr"/>
            <a:r>
              <a:rPr lang="en-US" sz="1600" i="1">
                <a:solidFill>
                  <a:schemeClr val="bg1"/>
                </a:solidFill>
              </a:rPr>
              <a:t>Transform and optimize the flow of data </a:t>
            </a:r>
            <a:br>
              <a:rPr lang="en-US" sz="1600" i="1">
                <a:solidFill>
                  <a:schemeClr val="bg1"/>
                </a:solidFill>
              </a:rPr>
            </a:br>
            <a:r>
              <a:rPr lang="en-US" sz="1600" i="1">
                <a:solidFill>
                  <a:schemeClr val="bg1"/>
                </a:solidFill>
              </a:rPr>
              <a:t>that all users will consume</a:t>
            </a:r>
          </a:p>
          <a:p>
            <a:pPr algn="ctr"/>
            <a:endParaRPr lang="en-US" b="1">
              <a:solidFill>
                <a:schemeClr val="bg1"/>
              </a:solidFill>
            </a:endParaRPr>
          </a:p>
          <a:p>
            <a:pPr algn="ctr"/>
            <a:endParaRPr lang="en-US" b="1">
              <a:solidFill>
                <a:schemeClr val="bg1"/>
              </a:solidFill>
            </a:endParaRPr>
          </a:p>
          <a:p>
            <a:pPr algn="ctr"/>
            <a:endParaRPr lang="en-US">
              <a:solidFill>
                <a:schemeClr val="bg1"/>
              </a:solidFill>
            </a:endParaRPr>
          </a:p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B098D22-C70E-48D8-B8B4-54FAF48FE1C1}"/>
              </a:ext>
            </a:extLst>
          </p:cNvPr>
          <p:cNvSpPr/>
          <p:nvPr/>
        </p:nvSpPr>
        <p:spPr>
          <a:xfrm>
            <a:off x="2528186" y="3655127"/>
            <a:ext cx="4556051" cy="66651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i="1">
                <a:solidFill>
                  <a:schemeClr val="bg1"/>
                </a:solidFill>
              </a:rPr>
              <a:t>Process data so end users don’t have to</a:t>
            </a:r>
            <a:endParaRPr lang="en-US" sz="160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DA86E72-5396-4F56-888C-2E70BAE2A034}"/>
              </a:ext>
            </a:extLst>
          </p:cNvPr>
          <p:cNvSpPr/>
          <p:nvPr/>
        </p:nvSpPr>
        <p:spPr>
          <a:xfrm>
            <a:off x="7236307" y="3655128"/>
            <a:ext cx="4556051" cy="66651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0" i="1">
                <a:solidFill>
                  <a:schemeClr val="bg2"/>
                </a:solidFill>
              </a:rPr>
              <a:t>Make reports useful and usable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26CA672-DC69-4228-98B7-D06371F876C4}"/>
              </a:ext>
            </a:extLst>
          </p:cNvPr>
          <p:cNvSpPr/>
          <p:nvPr/>
        </p:nvSpPr>
        <p:spPr>
          <a:xfrm>
            <a:off x="7779553" y="5676039"/>
            <a:ext cx="1414315" cy="48363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i="1">
                <a:solidFill>
                  <a:schemeClr val="bg2"/>
                </a:solidFill>
              </a:rPr>
              <a:t>Model View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8DE5A90-2C9A-47CA-977D-BBDE6CF1FDAF}"/>
              </a:ext>
            </a:extLst>
          </p:cNvPr>
          <p:cNvSpPr/>
          <p:nvPr/>
        </p:nvSpPr>
        <p:spPr>
          <a:xfrm>
            <a:off x="9192296" y="5676039"/>
            <a:ext cx="2575420" cy="483636"/>
          </a:xfrm>
          <a:prstGeom prst="rect">
            <a:avLst/>
          </a:prstGeom>
          <a:solidFill>
            <a:schemeClr val="accent3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i="1">
                <a:solidFill>
                  <a:schemeClr val="bg1"/>
                </a:solidFill>
              </a:rPr>
              <a:t>Table relationships</a:t>
            </a:r>
            <a:endParaRPr lang="en-US" sz="1600">
              <a:solidFill>
                <a:schemeClr val="bg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6588F99-127E-4109-95FF-321A9B586856}"/>
              </a:ext>
            </a:extLst>
          </p:cNvPr>
          <p:cNvSpPr/>
          <p:nvPr/>
        </p:nvSpPr>
        <p:spPr>
          <a:xfrm>
            <a:off x="7777981" y="5102215"/>
            <a:ext cx="1414315" cy="48363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i="1">
                <a:solidFill>
                  <a:schemeClr val="bg2"/>
                </a:solidFill>
              </a:rPr>
              <a:t>Data View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2AAACC2-C2D6-4C6B-9FFF-E22C5444B5A2}"/>
              </a:ext>
            </a:extLst>
          </p:cNvPr>
          <p:cNvSpPr/>
          <p:nvPr/>
        </p:nvSpPr>
        <p:spPr>
          <a:xfrm>
            <a:off x="7777982" y="4495928"/>
            <a:ext cx="1414314" cy="48363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i="1">
                <a:solidFill>
                  <a:schemeClr val="bg2"/>
                </a:solidFill>
              </a:rPr>
              <a:t>Report View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88D79AC-C557-4EE3-9262-CA1501089BA9}"/>
              </a:ext>
            </a:extLst>
          </p:cNvPr>
          <p:cNvSpPr/>
          <p:nvPr/>
        </p:nvSpPr>
        <p:spPr>
          <a:xfrm>
            <a:off x="303401" y="3655126"/>
            <a:ext cx="2072715" cy="66651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i="1">
                <a:solidFill>
                  <a:schemeClr val="bg1"/>
                </a:solidFill>
              </a:rPr>
              <a:t>Intended purpose</a:t>
            </a:r>
            <a:endParaRPr lang="en-US" sz="1600">
              <a:solidFill>
                <a:schemeClr val="bg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BFDDF3D-9225-446A-9041-4E68E716B86C}"/>
              </a:ext>
            </a:extLst>
          </p:cNvPr>
          <p:cNvSpPr/>
          <p:nvPr/>
        </p:nvSpPr>
        <p:spPr>
          <a:xfrm>
            <a:off x="9192296" y="5094983"/>
            <a:ext cx="2575420" cy="483636"/>
          </a:xfrm>
          <a:prstGeom prst="rect">
            <a:avLst/>
          </a:prstGeom>
          <a:solidFill>
            <a:schemeClr val="accent3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i="1">
                <a:solidFill>
                  <a:schemeClr val="bg1"/>
                </a:solidFill>
              </a:rPr>
              <a:t>Available data as a table</a:t>
            </a:r>
            <a:endParaRPr lang="en-US" sz="160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DDA64DE-F6AA-4AF5-AFE4-8EE84B5FCF53}"/>
              </a:ext>
            </a:extLst>
          </p:cNvPr>
          <p:cNvSpPr/>
          <p:nvPr/>
        </p:nvSpPr>
        <p:spPr>
          <a:xfrm>
            <a:off x="9192296" y="4500075"/>
            <a:ext cx="2575420" cy="483636"/>
          </a:xfrm>
          <a:prstGeom prst="rect">
            <a:avLst/>
          </a:prstGeom>
          <a:solidFill>
            <a:schemeClr val="accent3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i="1">
                <a:solidFill>
                  <a:schemeClr val="bg1"/>
                </a:solidFill>
              </a:rPr>
              <a:t>Create and format visuals</a:t>
            </a:r>
            <a:endParaRPr lang="en-US" sz="160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6AD2905-E9B1-45A3-AE86-27073483D792}"/>
              </a:ext>
            </a:extLst>
          </p:cNvPr>
          <p:cNvSpPr/>
          <p:nvPr/>
        </p:nvSpPr>
        <p:spPr>
          <a:xfrm>
            <a:off x="303401" y="2490528"/>
            <a:ext cx="2072715" cy="104056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i="1">
                <a:solidFill>
                  <a:schemeClr val="bg1"/>
                </a:solidFill>
              </a:rPr>
              <a:t>Primary Sections </a:t>
            </a:r>
            <a:br>
              <a:rPr lang="en-US" sz="1600" i="1">
                <a:solidFill>
                  <a:schemeClr val="bg1"/>
                </a:solidFill>
              </a:rPr>
            </a:br>
            <a:r>
              <a:rPr lang="en-US" sz="1600" i="1">
                <a:solidFill>
                  <a:schemeClr val="bg1"/>
                </a:solidFill>
              </a:rPr>
              <a:t>in Power BI</a:t>
            </a:r>
            <a:endParaRPr lang="en-US" sz="1600">
              <a:solidFill>
                <a:schemeClr val="bg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3D30D96-8DF6-4451-B3C3-1A98CB09244D}"/>
              </a:ext>
            </a:extLst>
          </p:cNvPr>
          <p:cNvSpPr/>
          <p:nvPr/>
        </p:nvSpPr>
        <p:spPr>
          <a:xfrm>
            <a:off x="303401" y="4495928"/>
            <a:ext cx="2072715" cy="166374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i="1">
                <a:solidFill>
                  <a:schemeClr val="bg1"/>
                </a:solidFill>
              </a:rPr>
              <a:t>Subsections</a:t>
            </a:r>
            <a:endParaRPr lang="en-US" sz="1600">
              <a:solidFill>
                <a:schemeClr val="bg1"/>
              </a:solidFill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94408D63-0925-4E7E-9145-C44410843F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631"/>
          <a:stretch/>
        </p:blipFill>
        <p:spPr>
          <a:xfrm>
            <a:off x="4267384" y="4662544"/>
            <a:ext cx="935177" cy="1254364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64A13310-74F1-4E5B-A656-DA9293CBA0D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1333"/>
          <a:stretch/>
        </p:blipFill>
        <p:spPr>
          <a:xfrm>
            <a:off x="7218980" y="4500075"/>
            <a:ext cx="490503" cy="1659599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2677CC42-60EA-4F48-B9F2-1C14C6D2731D}"/>
              </a:ext>
            </a:extLst>
          </p:cNvPr>
          <p:cNvSpPr/>
          <p:nvPr/>
        </p:nvSpPr>
        <p:spPr>
          <a:xfrm>
            <a:off x="7236307" y="1729747"/>
            <a:ext cx="4556051" cy="69048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chemeClr val="bg1"/>
                </a:solidFill>
              </a:rPr>
              <a:t>End-User / Consumer</a:t>
            </a:r>
            <a:endParaRPr lang="en-US" sz="1600" i="1">
              <a:solidFill>
                <a:schemeClr val="bg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8B73C96-B27E-451B-BA2D-C178FD0A7BDC}"/>
              </a:ext>
            </a:extLst>
          </p:cNvPr>
          <p:cNvSpPr/>
          <p:nvPr/>
        </p:nvSpPr>
        <p:spPr>
          <a:xfrm>
            <a:off x="2528187" y="1729747"/>
            <a:ext cx="4556051" cy="69048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chemeClr val="bg1"/>
                </a:solidFill>
              </a:rPr>
              <a:t>Developer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A5AC151-84E9-4320-888C-064F006D42D7}"/>
              </a:ext>
            </a:extLst>
          </p:cNvPr>
          <p:cNvSpPr/>
          <p:nvPr/>
        </p:nvSpPr>
        <p:spPr>
          <a:xfrm>
            <a:off x="289269" y="1748977"/>
            <a:ext cx="2072715" cy="67125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i="1">
                <a:solidFill>
                  <a:schemeClr val="bg1"/>
                </a:solidFill>
              </a:rPr>
              <a:t>Roles</a:t>
            </a:r>
            <a:endParaRPr 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3095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ECD94-17E8-6B4C-84AE-7E6D5C31D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LOAD JSON Data into Power BI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5D2FEC3-F429-DA4F-B71E-4864E3D34162}"/>
              </a:ext>
            </a:extLst>
          </p:cNvPr>
          <p:cNvSpPr/>
          <p:nvPr/>
        </p:nvSpPr>
        <p:spPr>
          <a:xfrm>
            <a:off x="696479" y="1033272"/>
            <a:ext cx="411480" cy="5486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B98689-8E0D-7944-87F2-C62531C54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463DB-7B07-6943-80E3-B9A8273C7E22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3BEC5C8-7097-4976-94F6-6BFDA798BB11}"/>
              </a:ext>
            </a:extLst>
          </p:cNvPr>
          <p:cNvSpPr/>
          <p:nvPr/>
        </p:nvSpPr>
        <p:spPr>
          <a:xfrm>
            <a:off x="2124706" y="1602746"/>
            <a:ext cx="6602135" cy="483636"/>
          </a:xfrm>
          <a:prstGeom prst="rect">
            <a:avLst/>
          </a:prstGeom>
          <a:solidFill>
            <a:schemeClr val="accent2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i="1">
                <a:solidFill>
                  <a:schemeClr val="bg1"/>
                </a:solidFill>
              </a:rPr>
              <a:t>Point the tool to the 5 JSON files in Power Query. Done!</a:t>
            </a:r>
            <a:endParaRPr lang="en-US" sz="1600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E681B0D-21D0-4279-BB93-5D7DEC5A490C}"/>
              </a:ext>
            </a:extLst>
          </p:cNvPr>
          <p:cNvSpPr/>
          <p:nvPr/>
        </p:nvSpPr>
        <p:spPr>
          <a:xfrm>
            <a:off x="2124706" y="2086382"/>
            <a:ext cx="6602135" cy="64329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i="1">
                <a:solidFill>
                  <a:schemeClr val="bg1"/>
                </a:solidFill>
              </a:rPr>
              <a:t>Load more data, perform additional data transformations (e.g. joins, merges, delete unused columns, change column formatting) </a:t>
            </a:r>
            <a:endParaRPr lang="en-US" sz="160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8921682-5A3F-4E33-B32F-B22296ECD376}"/>
              </a:ext>
            </a:extLst>
          </p:cNvPr>
          <p:cNvSpPr/>
          <p:nvPr/>
        </p:nvSpPr>
        <p:spPr>
          <a:xfrm>
            <a:off x="696480" y="1602746"/>
            <a:ext cx="1417546" cy="483636"/>
          </a:xfrm>
          <a:prstGeom prst="rect">
            <a:avLst/>
          </a:prstGeom>
          <a:solidFill>
            <a:schemeClr val="tx1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600" b="1" i="1">
                <a:solidFill>
                  <a:schemeClr val="bg1"/>
                </a:solidFill>
              </a:rPr>
              <a:t>New Users:</a:t>
            </a:r>
            <a:endParaRPr lang="en-US" sz="1600" b="1">
              <a:solidFill>
                <a:schemeClr val="bg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F9EE4-990E-4DAF-BA90-813893B19DC9}"/>
              </a:ext>
            </a:extLst>
          </p:cNvPr>
          <p:cNvSpPr/>
          <p:nvPr/>
        </p:nvSpPr>
        <p:spPr>
          <a:xfrm>
            <a:off x="696480" y="2086383"/>
            <a:ext cx="1417546" cy="643296"/>
          </a:xfrm>
          <a:prstGeom prst="rect">
            <a:avLst/>
          </a:prstGeom>
          <a:solidFill>
            <a:schemeClr val="tx1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600" b="1" i="1">
                <a:solidFill>
                  <a:schemeClr val="bg1"/>
                </a:solidFill>
              </a:rPr>
              <a:t>Advanced Users:</a:t>
            </a:r>
            <a:endParaRPr lang="en-US" sz="1600" b="1">
              <a:solidFill>
                <a:schemeClr val="bg1"/>
              </a:solidFill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16128F07-23BA-4190-9E0D-9FBCBDE3A4A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New users only need to load data; advanced users may further customize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F027B24-B574-45BA-B9CB-5D7B777E8F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38" r="61533"/>
          <a:stretch/>
        </p:blipFill>
        <p:spPr>
          <a:xfrm>
            <a:off x="621161" y="3433502"/>
            <a:ext cx="1910824" cy="1701046"/>
          </a:xfrm>
          <a:prstGeom prst="rect">
            <a:avLst/>
          </a:prstGeom>
        </p:spPr>
      </p:pic>
      <p:sp>
        <p:nvSpPr>
          <p:cNvPr id="21" name="Speech Bubble: Rectangle with Corners Rounded 20">
            <a:extLst>
              <a:ext uri="{FF2B5EF4-FFF2-40B4-BE49-F238E27FC236}">
                <a16:creationId xmlns:a16="http://schemas.microsoft.com/office/drawing/2014/main" id="{88D1A3C2-ADDD-4947-A6D8-AC799E519C5E}"/>
              </a:ext>
            </a:extLst>
          </p:cNvPr>
          <p:cNvSpPr/>
          <p:nvPr/>
        </p:nvSpPr>
        <p:spPr>
          <a:xfrm>
            <a:off x="1611578" y="2919342"/>
            <a:ext cx="3455226" cy="375284"/>
          </a:xfrm>
          <a:prstGeom prst="wedgeRoundRectCallout">
            <a:avLst>
              <a:gd name="adj1" fmla="val -44541"/>
              <a:gd name="adj2" fmla="val 88731"/>
              <a:gd name="adj3" fmla="val 16667"/>
            </a:avLst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i="1">
                <a:solidFill>
                  <a:schemeClr val="bg1"/>
                </a:solidFill>
              </a:rPr>
              <a:t>Put your JSON files in a folder…</a:t>
            </a:r>
            <a:endParaRPr lang="en-US" sz="1400">
              <a:solidFill>
                <a:schemeClr val="bg1"/>
              </a:solidFill>
            </a:endParaRPr>
          </a:p>
        </p:txBody>
      </p:sp>
      <p:sp>
        <p:nvSpPr>
          <p:cNvPr id="22" name="Speech Bubble: Rectangle with Corners Rounded 21">
            <a:extLst>
              <a:ext uri="{FF2B5EF4-FFF2-40B4-BE49-F238E27FC236}">
                <a16:creationId xmlns:a16="http://schemas.microsoft.com/office/drawing/2014/main" id="{4DCF49CC-51D1-4EB1-942A-0E5244B2604F}"/>
              </a:ext>
            </a:extLst>
          </p:cNvPr>
          <p:cNvSpPr/>
          <p:nvPr/>
        </p:nvSpPr>
        <p:spPr>
          <a:xfrm>
            <a:off x="5676776" y="2925843"/>
            <a:ext cx="5485293" cy="587961"/>
          </a:xfrm>
          <a:prstGeom prst="wedgeRoundRectCallout">
            <a:avLst>
              <a:gd name="adj1" fmla="val -478"/>
              <a:gd name="adj2" fmla="val 90348"/>
              <a:gd name="adj3" fmla="val 16667"/>
            </a:avLst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i="1">
                <a:solidFill>
                  <a:schemeClr val="bg1"/>
                </a:solidFill>
              </a:rPr>
              <a:t>In the Power BI template, there are 6 ‘Parameters’ in Power Query editor you need to provide inputs for:</a:t>
            </a:r>
            <a:endParaRPr lang="en-US" sz="1400">
              <a:solidFill>
                <a:schemeClr val="bg1"/>
              </a:solidFill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5FA9CB92-5865-4F05-9B9E-65EAA1524F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421" y="3796753"/>
            <a:ext cx="3725933" cy="1877998"/>
          </a:xfrm>
          <a:prstGeom prst="rect">
            <a:avLst/>
          </a:prstGeom>
        </p:spPr>
      </p:pic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8DFFE162-032B-4185-BB9F-04A3220EBC86}"/>
              </a:ext>
            </a:extLst>
          </p:cNvPr>
          <p:cNvSpPr/>
          <p:nvPr/>
        </p:nvSpPr>
        <p:spPr>
          <a:xfrm>
            <a:off x="644131" y="3494460"/>
            <a:ext cx="1704644" cy="215652"/>
          </a:xfrm>
          <a:prstGeom prst="roundRect">
            <a:avLst/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1E5F2FFA-CE1B-4085-A836-6F04B17B2E66}"/>
              </a:ext>
            </a:extLst>
          </p:cNvPr>
          <p:cNvSpPr/>
          <p:nvPr/>
        </p:nvSpPr>
        <p:spPr>
          <a:xfrm>
            <a:off x="5798697" y="3790605"/>
            <a:ext cx="1402203" cy="269813"/>
          </a:xfrm>
          <a:prstGeom prst="roundRect">
            <a:avLst/>
          </a:prstGeom>
          <a:solidFill>
            <a:schemeClr val="accent1"/>
          </a:solidFill>
          <a:ln w="28575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b="1" err="1">
                <a:solidFill>
                  <a:schemeClr val="bg2"/>
                </a:solidFill>
              </a:rPr>
              <a:t>path_JSON</a:t>
            </a:r>
            <a:endParaRPr lang="en-US" sz="1400" b="1">
              <a:solidFill>
                <a:schemeClr val="bg2"/>
              </a:solidFill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45673FBA-6DB4-412A-8582-C473F8BCB84D}"/>
              </a:ext>
            </a:extLst>
          </p:cNvPr>
          <p:cNvSpPr/>
          <p:nvPr/>
        </p:nvSpPr>
        <p:spPr>
          <a:xfrm>
            <a:off x="5798697" y="4125872"/>
            <a:ext cx="1402203" cy="269813"/>
          </a:xfrm>
          <a:prstGeom prst="roundRect">
            <a:avLst/>
          </a:prstGeom>
          <a:solidFill>
            <a:schemeClr val="accent1"/>
          </a:solidFill>
          <a:ln w="28575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b="1" err="1">
                <a:solidFill>
                  <a:schemeClr val="bg2"/>
                </a:solidFill>
              </a:rPr>
              <a:t>file_Views</a:t>
            </a:r>
            <a:endParaRPr lang="en-US" sz="1400" b="1">
              <a:solidFill>
                <a:schemeClr val="bg2"/>
              </a:solidFill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357E604E-8611-44B0-9B81-90F1821E430F}"/>
              </a:ext>
            </a:extLst>
          </p:cNvPr>
          <p:cNvSpPr/>
          <p:nvPr/>
        </p:nvSpPr>
        <p:spPr>
          <a:xfrm>
            <a:off x="5798697" y="4447526"/>
            <a:ext cx="1402203" cy="269813"/>
          </a:xfrm>
          <a:prstGeom prst="roundRect">
            <a:avLst/>
          </a:prstGeom>
          <a:solidFill>
            <a:schemeClr val="accent1"/>
          </a:solidFill>
          <a:ln w="28575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b="1" err="1">
                <a:solidFill>
                  <a:schemeClr val="bg2"/>
                </a:solidFill>
              </a:rPr>
              <a:t>file_Links</a:t>
            </a:r>
            <a:endParaRPr lang="en-US" sz="1400" b="1">
              <a:solidFill>
                <a:schemeClr val="bg2"/>
              </a:solidFill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24982C58-F6AB-4274-A399-1FC112802109}"/>
              </a:ext>
            </a:extLst>
          </p:cNvPr>
          <p:cNvSpPr/>
          <p:nvPr/>
        </p:nvSpPr>
        <p:spPr>
          <a:xfrm>
            <a:off x="5798697" y="4769181"/>
            <a:ext cx="1402203" cy="269813"/>
          </a:xfrm>
          <a:prstGeom prst="roundRect">
            <a:avLst/>
          </a:prstGeom>
          <a:solidFill>
            <a:schemeClr val="accent1"/>
          </a:solidFill>
          <a:ln w="28575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b="1" err="1">
                <a:solidFill>
                  <a:schemeClr val="bg2"/>
                </a:solidFill>
              </a:rPr>
              <a:t>file_Warnings</a:t>
            </a:r>
            <a:endParaRPr lang="en-US" sz="1400" b="1">
              <a:solidFill>
                <a:schemeClr val="bg2"/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5F29DD8E-677E-4B33-AA57-42E5BA787094}"/>
              </a:ext>
            </a:extLst>
          </p:cNvPr>
          <p:cNvSpPr/>
          <p:nvPr/>
        </p:nvSpPr>
        <p:spPr>
          <a:xfrm>
            <a:off x="5798697" y="5090835"/>
            <a:ext cx="1402203" cy="269813"/>
          </a:xfrm>
          <a:prstGeom prst="roundRect">
            <a:avLst/>
          </a:prstGeom>
          <a:solidFill>
            <a:schemeClr val="accent1"/>
          </a:solidFill>
          <a:ln w="28575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b="1" err="1">
                <a:solidFill>
                  <a:schemeClr val="bg2"/>
                </a:solidFill>
              </a:rPr>
              <a:t>file_Sheets</a:t>
            </a:r>
            <a:endParaRPr lang="en-US" sz="1400" b="1">
              <a:solidFill>
                <a:schemeClr val="bg2"/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ADBDA471-79BC-4265-9C84-1D170715951E}"/>
              </a:ext>
            </a:extLst>
          </p:cNvPr>
          <p:cNvSpPr/>
          <p:nvPr/>
        </p:nvSpPr>
        <p:spPr>
          <a:xfrm>
            <a:off x="5798697" y="5404938"/>
            <a:ext cx="1402203" cy="269813"/>
          </a:xfrm>
          <a:prstGeom prst="roundRect">
            <a:avLst/>
          </a:prstGeom>
          <a:solidFill>
            <a:schemeClr val="accent1"/>
          </a:solidFill>
          <a:ln w="28575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b="1" err="1">
                <a:solidFill>
                  <a:schemeClr val="bg2"/>
                </a:solidFill>
              </a:rPr>
              <a:t>file_Elements</a:t>
            </a:r>
            <a:endParaRPr lang="en-US" sz="1400" b="1">
              <a:solidFill>
                <a:schemeClr val="bg2"/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1BF39B5A-2963-4252-B44D-3C210A2B8CD7}"/>
              </a:ext>
            </a:extLst>
          </p:cNvPr>
          <p:cNvSpPr/>
          <p:nvPr/>
        </p:nvSpPr>
        <p:spPr>
          <a:xfrm>
            <a:off x="759257" y="4091785"/>
            <a:ext cx="1704644" cy="201220"/>
          </a:xfrm>
          <a:prstGeom prst="roundRect">
            <a:avLst/>
          </a:prstGeom>
          <a:noFill/>
          <a:ln w="19050">
            <a:solidFill>
              <a:schemeClr val="accent3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1FC80528-E984-4B6E-831C-F55E8B1BC913}"/>
              </a:ext>
            </a:extLst>
          </p:cNvPr>
          <p:cNvSpPr/>
          <p:nvPr/>
        </p:nvSpPr>
        <p:spPr>
          <a:xfrm>
            <a:off x="759256" y="4695251"/>
            <a:ext cx="1704644" cy="201220"/>
          </a:xfrm>
          <a:prstGeom prst="roundRect">
            <a:avLst/>
          </a:prstGeom>
          <a:noFill/>
          <a:ln w="19050">
            <a:solidFill>
              <a:schemeClr val="accent3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494F1984-1A37-4DF6-AC52-4AACEE1BEBD9}"/>
              </a:ext>
            </a:extLst>
          </p:cNvPr>
          <p:cNvSpPr/>
          <p:nvPr/>
        </p:nvSpPr>
        <p:spPr>
          <a:xfrm>
            <a:off x="759256" y="4892139"/>
            <a:ext cx="1704644" cy="201220"/>
          </a:xfrm>
          <a:prstGeom prst="roundRect">
            <a:avLst/>
          </a:prstGeom>
          <a:noFill/>
          <a:ln w="19050">
            <a:solidFill>
              <a:schemeClr val="accent3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B261574E-9695-487A-8DBE-032F7518DE34}"/>
              </a:ext>
            </a:extLst>
          </p:cNvPr>
          <p:cNvSpPr/>
          <p:nvPr/>
        </p:nvSpPr>
        <p:spPr>
          <a:xfrm>
            <a:off x="759259" y="4487198"/>
            <a:ext cx="1704644" cy="201220"/>
          </a:xfrm>
          <a:prstGeom prst="roundRect">
            <a:avLst/>
          </a:prstGeom>
          <a:noFill/>
          <a:ln w="19050">
            <a:solidFill>
              <a:schemeClr val="accent3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53C88756-45CA-49A7-B738-3CB8DF7AD885}"/>
              </a:ext>
            </a:extLst>
          </p:cNvPr>
          <p:cNvSpPr/>
          <p:nvPr/>
        </p:nvSpPr>
        <p:spPr>
          <a:xfrm>
            <a:off x="759258" y="4288673"/>
            <a:ext cx="1704644" cy="201220"/>
          </a:xfrm>
          <a:prstGeom prst="roundRect">
            <a:avLst/>
          </a:prstGeom>
          <a:noFill/>
          <a:ln w="19050">
            <a:solidFill>
              <a:schemeClr val="accent3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DC3F3A56-3467-472D-BF55-ACE94F6B3AF4}"/>
              </a:ext>
            </a:extLst>
          </p:cNvPr>
          <p:cNvCxnSpPr>
            <a:cxnSpLocks/>
            <a:stCxn id="25" idx="3"/>
            <a:endCxn id="26" idx="1"/>
          </p:cNvCxnSpPr>
          <p:nvPr/>
        </p:nvCxnSpPr>
        <p:spPr>
          <a:xfrm>
            <a:off x="2348775" y="3602286"/>
            <a:ext cx="3449922" cy="323226"/>
          </a:xfrm>
          <a:prstGeom prst="bentConnector3">
            <a:avLst>
              <a:gd name="adj1" fmla="val 50000"/>
            </a:avLst>
          </a:prstGeom>
          <a:ln w="19050" cap="flat" cmpd="sng" algn="ctr">
            <a:solidFill>
              <a:schemeClr val="accent3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C63739D3-9EF2-4FC8-9BC3-F1664120AE06}"/>
              </a:ext>
            </a:extLst>
          </p:cNvPr>
          <p:cNvCxnSpPr>
            <a:cxnSpLocks/>
            <a:stCxn id="32" idx="3"/>
            <a:endCxn id="27" idx="1"/>
          </p:cNvCxnSpPr>
          <p:nvPr/>
        </p:nvCxnSpPr>
        <p:spPr>
          <a:xfrm>
            <a:off x="2463901" y="4192395"/>
            <a:ext cx="3334796" cy="68384"/>
          </a:xfrm>
          <a:prstGeom prst="bentConnector3">
            <a:avLst>
              <a:gd name="adj1" fmla="val 54341"/>
            </a:avLst>
          </a:prstGeom>
          <a:ln w="19050" cap="flat" cmpd="sng" algn="ctr">
            <a:solidFill>
              <a:schemeClr val="accent3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BDF0D155-1B47-4C78-BEDE-C7EDF32CDFE1}"/>
              </a:ext>
            </a:extLst>
          </p:cNvPr>
          <p:cNvCxnSpPr>
            <a:cxnSpLocks/>
            <a:stCxn id="34" idx="3"/>
            <a:endCxn id="31" idx="1"/>
          </p:cNvCxnSpPr>
          <p:nvPr/>
        </p:nvCxnSpPr>
        <p:spPr>
          <a:xfrm>
            <a:off x="2463900" y="4992749"/>
            <a:ext cx="3334797" cy="547096"/>
          </a:xfrm>
          <a:prstGeom prst="bentConnector3">
            <a:avLst>
              <a:gd name="adj1" fmla="val 10927"/>
            </a:avLst>
          </a:prstGeom>
          <a:ln w="19050" cap="flat" cmpd="sng" algn="ctr">
            <a:solidFill>
              <a:schemeClr val="accent3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B6C411A0-3C82-44FA-8562-73F2B6EA7715}"/>
              </a:ext>
            </a:extLst>
          </p:cNvPr>
          <p:cNvCxnSpPr>
            <a:cxnSpLocks/>
            <a:stCxn id="33" idx="3"/>
            <a:endCxn id="30" idx="1"/>
          </p:cNvCxnSpPr>
          <p:nvPr/>
        </p:nvCxnSpPr>
        <p:spPr>
          <a:xfrm>
            <a:off x="2463900" y="4795861"/>
            <a:ext cx="3334797" cy="429881"/>
          </a:xfrm>
          <a:prstGeom prst="bentConnector3">
            <a:avLst>
              <a:gd name="adj1" fmla="val 24865"/>
            </a:avLst>
          </a:prstGeom>
          <a:ln w="19050" cap="flat" cmpd="sng" algn="ctr">
            <a:solidFill>
              <a:schemeClr val="accent3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95C9E993-8905-4E4C-8D9F-ED988E8768B5}"/>
              </a:ext>
            </a:extLst>
          </p:cNvPr>
          <p:cNvCxnSpPr>
            <a:cxnSpLocks/>
            <a:stCxn id="35" idx="3"/>
            <a:endCxn id="29" idx="1"/>
          </p:cNvCxnSpPr>
          <p:nvPr/>
        </p:nvCxnSpPr>
        <p:spPr>
          <a:xfrm>
            <a:off x="2463903" y="4587808"/>
            <a:ext cx="3334794" cy="316280"/>
          </a:xfrm>
          <a:prstGeom prst="bentConnector3">
            <a:avLst>
              <a:gd name="adj1" fmla="val 36747"/>
            </a:avLst>
          </a:prstGeom>
          <a:ln w="19050" cap="flat" cmpd="sng" algn="ctr">
            <a:solidFill>
              <a:schemeClr val="accent3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AE4387A4-9C3D-4477-97E4-6F4E727B334F}"/>
              </a:ext>
            </a:extLst>
          </p:cNvPr>
          <p:cNvCxnSpPr>
            <a:cxnSpLocks/>
            <a:stCxn id="36" idx="3"/>
            <a:endCxn id="28" idx="1"/>
          </p:cNvCxnSpPr>
          <p:nvPr/>
        </p:nvCxnSpPr>
        <p:spPr>
          <a:xfrm>
            <a:off x="2463902" y="4389283"/>
            <a:ext cx="3334795" cy="193150"/>
          </a:xfrm>
          <a:prstGeom prst="bentConnector3">
            <a:avLst>
              <a:gd name="adj1" fmla="val 44059"/>
            </a:avLst>
          </a:prstGeom>
          <a:ln w="19050" cap="flat" cmpd="sng" algn="ctr">
            <a:solidFill>
              <a:schemeClr val="accent3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0704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6E559BD-59E1-4981-92BF-E76BD3B294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4289" y="2959753"/>
            <a:ext cx="4705187" cy="36576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6EECD94-17E8-6B4C-84AE-7E6D5C31D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LOAD JSON Data into Power BI (cont.)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5D2FEC3-F429-DA4F-B71E-4864E3D34162}"/>
              </a:ext>
            </a:extLst>
          </p:cNvPr>
          <p:cNvSpPr/>
          <p:nvPr/>
        </p:nvSpPr>
        <p:spPr>
          <a:xfrm>
            <a:off x="696479" y="1033272"/>
            <a:ext cx="411480" cy="5486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B98689-8E0D-7944-87F2-C62531C54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463DB-7B07-6943-80E3-B9A8273C7E22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3BEC5C8-7097-4976-94F6-6BFDA798BB11}"/>
              </a:ext>
            </a:extLst>
          </p:cNvPr>
          <p:cNvSpPr/>
          <p:nvPr/>
        </p:nvSpPr>
        <p:spPr>
          <a:xfrm>
            <a:off x="2124706" y="1602746"/>
            <a:ext cx="6602135" cy="483636"/>
          </a:xfrm>
          <a:prstGeom prst="rect">
            <a:avLst/>
          </a:prstGeom>
          <a:solidFill>
            <a:schemeClr val="accent2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i="1">
                <a:solidFill>
                  <a:schemeClr val="bg1"/>
                </a:solidFill>
              </a:rPr>
              <a:t>Point the tool to the 5 JSON files in Power Query. Done!</a:t>
            </a:r>
            <a:endParaRPr lang="en-US" sz="1600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E681B0D-21D0-4279-BB93-5D7DEC5A490C}"/>
              </a:ext>
            </a:extLst>
          </p:cNvPr>
          <p:cNvSpPr/>
          <p:nvPr/>
        </p:nvSpPr>
        <p:spPr>
          <a:xfrm>
            <a:off x="2124706" y="2086382"/>
            <a:ext cx="6602135" cy="64329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i="1">
                <a:solidFill>
                  <a:schemeClr val="bg1"/>
                </a:solidFill>
              </a:rPr>
              <a:t>Load more data, perform additional data transformations (e.g. joins, merges, delete unused columns, change column formatting) </a:t>
            </a:r>
            <a:endParaRPr lang="en-US" sz="160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8921682-5A3F-4E33-B32F-B22296ECD376}"/>
              </a:ext>
            </a:extLst>
          </p:cNvPr>
          <p:cNvSpPr/>
          <p:nvPr/>
        </p:nvSpPr>
        <p:spPr>
          <a:xfrm>
            <a:off x="696480" y="1602746"/>
            <a:ext cx="1417546" cy="483636"/>
          </a:xfrm>
          <a:prstGeom prst="rect">
            <a:avLst/>
          </a:prstGeom>
          <a:solidFill>
            <a:schemeClr val="tx1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600" b="1" i="1">
                <a:solidFill>
                  <a:schemeClr val="bg1"/>
                </a:solidFill>
              </a:rPr>
              <a:t>New Users:</a:t>
            </a:r>
            <a:endParaRPr lang="en-US" sz="1600" b="1">
              <a:solidFill>
                <a:schemeClr val="bg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F9EE4-990E-4DAF-BA90-813893B19DC9}"/>
              </a:ext>
            </a:extLst>
          </p:cNvPr>
          <p:cNvSpPr/>
          <p:nvPr/>
        </p:nvSpPr>
        <p:spPr>
          <a:xfrm>
            <a:off x="696480" y="2086383"/>
            <a:ext cx="1417546" cy="643296"/>
          </a:xfrm>
          <a:prstGeom prst="rect">
            <a:avLst/>
          </a:prstGeom>
          <a:solidFill>
            <a:schemeClr val="tx1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600" b="1" i="1">
                <a:solidFill>
                  <a:schemeClr val="bg1"/>
                </a:solidFill>
              </a:rPr>
              <a:t>Advanced Users:</a:t>
            </a:r>
            <a:endParaRPr lang="en-US" sz="1600" b="1">
              <a:solidFill>
                <a:schemeClr val="bg1"/>
              </a:solidFill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16128F07-23BA-4190-9E0D-9FBCBDE3A4A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New users only need to load data; advanced users may further customize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F027B24-B574-45BA-B9CB-5D7B777E8F5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38" r="61533"/>
          <a:stretch/>
        </p:blipFill>
        <p:spPr>
          <a:xfrm>
            <a:off x="621161" y="4071076"/>
            <a:ext cx="1910824" cy="1701046"/>
          </a:xfrm>
          <a:prstGeom prst="rect">
            <a:avLst/>
          </a:prstGeom>
        </p:spPr>
      </p:pic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8DFFE162-032B-4185-BB9F-04A3220EBC86}"/>
              </a:ext>
            </a:extLst>
          </p:cNvPr>
          <p:cNvSpPr/>
          <p:nvPr/>
        </p:nvSpPr>
        <p:spPr>
          <a:xfrm>
            <a:off x="644131" y="4132034"/>
            <a:ext cx="1704644" cy="215652"/>
          </a:xfrm>
          <a:prstGeom prst="round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1E5F2FFA-CE1B-4085-A836-6F04B17B2E66}"/>
              </a:ext>
            </a:extLst>
          </p:cNvPr>
          <p:cNvSpPr/>
          <p:nvPr/>
        </p:nvSpPr>
        <p:spPr>
          <a:xfrm>
            <a:off x="3649999" y="5848232"/>
            <a:ext cx="1402203" cy="269813"/>
          </a:xfrm>
          <a:prstGeom prst="roundRect">
            <a:avLst/>
          </a:prstGeom>
          <a:solidFill>
            <a:schemeClr val="accent1"/>
          </a:solidFill>
          <a:ln w="28575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b="1" err="1">
                <a:solidFill>
                  <a:schemeClr val="bg2"/>
                </a:solidFill>
              </a:rPr>
              <a:t>path_JSON</a:t>
            </a:r>
            <a:endParaRPr lang="en-US" sz="1400" b="1">
              <a:solidFill>
                <a:schemeClr val="bg2"/>
              </a:solidFill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45673FBA-6DB4-412A-8582-C473F8BCB84D}"/>
              </a:ext>
            </a:extLst>
          </p:cNvPr>
          <p:cNvSpPr/>
          <p:nvPr/>
        </p:nvSpPr>
        <p:spPr>
          <a:xfrm>
            <a:off x="3649999" y="3845561"/>
            <a:ext cx="1402203" cy="269813"/>
          </a:xfrm>
          <a:prstGeom prst="roundRect">
            <a:avLst/>
          </a:prstGeom>
          <a:solidFill>
            <a:schemeClr val="accent1"/>
          </a:solidFill>
          <a:ln w="28575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b="1" err="1">
                <a:solidFill>
                  <a:schemeClr val="bg2"/>
                </a:solidFill>
              </a:rPr>
              <a:t>file_Views</a:t>
            </a:r>
            <a:endParaRPr lang="en-US" sz="1400" b="1">
              <a:solidFill>
                <a:schemeClr val="bg2"/>
              </a:solidFill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357E604E-8611-44B0-9B81-90F1821E430F}"/>
              </a:ext>
            </a:extLst>
          </p:cNvPr>
          <p:cNvSpPr/>
          <p:nvPr/>
        </p:nvSpPr>
        <p:spPr>
          <a:xfrm>
            <a:off x="3649999" y="4638872"/>
            <a:ext cx="1402203" cy="269813"/>
          </a:xfrm>
          <a:prstGeom prst="roundRect">
            <a:avLst/>
          </a:prstGeom>
          <a:solidFill>
            <a:schemeClr val="accent1"/>
          </a:solidFill>
          <a:ln w="28575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b="1" err="1">
                <a:solidFill>
                  <a:schemeClr val="bg2"/>
                </a:solidFill>
              </a:rPr>
              <a:t>file_Links</a:t>
            </a:r>
            <a:endParaRPr lang="en-US" sz="1400" b="1">
              <a:solidFill>
                <a:schemeClr val="bg2"/>
              </a:solidFill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24982C58-F6AB-4274-A399-1FC112802109}"/>
              </a:ext>
            </a:extLst>
          </p:cNvPr>
          <p:cNvSpPr/>
          <p:nvPr/>
        </p:nvSpPr>
        <p:spPr>
          <a:xfrm>
            <a:off x="3649999" y="5054021"/>
            <a:ext cx="1402203" cy="269813"/>
          </a:xfrm>
          <a:prstGeom prst="roundRect">
            <a:avLst/>
          </a:prstGeom>
          <a:solidFill>
            <a:schemeClr val="accent1"/>
          </a:solidFill>
          <a:ln w="28575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b="1" err="1">
                <a:solidFill>
                  <a:schemeClr val="bg2"/>
                </a:solidFill>
              </a:rPr>
              <a:t>file_Warnings</a:t>
            </a:r>
            <a:endParaRPr lang="en-US" sz="1400" b="1">
              <a:solidFill>
                <a:schemeClr val="bg2"/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5F29DD8E-677E-4B33-AA57-42E5BA787094}"/>
              </a:ext>
            </a:extLst>
          </p:cNvPr>
          <p:cNvSpPr/>
          <p:nvPr/>
        </p:nvSpPr>
        <p:spPr>
          <a:xfrm>
            <a:off x="3649999" y="5442612"/>
            <a:ext cx="1402203" cy="269813"/>
          </a:xfrm>
          <a:prstGeom prst="roundRect">
            <a:avLst/>
          </a:prstGeom>
          <a:solidFill>
            <a:schemeClr val="accent1"/>
          </a:solidFill>
          <a:ln w="28575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b="1" err="1">
                <a:solidFill>
                  <a:schemeClr val="bg2"/>
                </a:solidFill>
              </a:rPr>
              <a:t>file_Sheets</a:t>
            </a:r>
            <a:endParaRPr lang="en-US" sz="1400" b="1">
              <a:solidFill>
                <a:schemeClr val="bg2"/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ADBDA471-79BC-4265-9C84-1D170715951E}"/>
              </a:ext>
            </a:extLst>
          </p:cNvPr>
          <p:cNvSpPr/>
          <p:nvPr/>
        </p:nvSpPr>
        <p:spPr>
          <a:xfrm>
            <a:off x="3649999" y="4250281"/>
            <a:ext cx="1402203" cy="269813"/>
          </a:xfrm>
          <a:prstGeom prst="roundRect">
            <a:avLst/>
          </a:prstGeom>
          <a:solidFill>
            <a:schemeClr val="accent1"/>
          </a:solidFill>
          <a:ln w="28575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b="1" err="1">
                <a:solidFill>
                  <a:schemeClr val="bg2"/>
                </a:solidFill>
              </a:rPr>
              <a:t>file_Elements</a:t>
            </a:r>
            <a:endParaRPr lang="en-US" sz="1400" b="1">
              <a:solidFill>
                <a:schemeClr val="bg2"/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1BF39B5A-2963-4252-B44D-3C210A2B8CD7}"/>
              </a:ext>
            </a:extLst>
          </p:cNvPr>
          <p:cNvSpPr/>
          <p:nvPr/>
        </p:nvSpPr>
        <p:spPr>
          <a:xfrm>
            <a:off x="759257" y="4729359"/>
            <a:ext cx="1704644" cy="201220"/>
          </a:xfrm>
          <a:prstGeom prst="roundRect">
            <a:avLst/>
          </a:prstGeom>
          <a:noFill/>
          <a:ln w="19050">
            <a:solidFill>
              <a:schemeClr val="accent3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1FC80528-E984-4B6E-831C-F55E8B1BC913}"/>
              </a:ext>
            </a:extLst>
          </p:cNvPr>
          <p:cNvSpPr/>
          <p:nvPr/>
        </p:nvSpPr>
        <p:spPr>
          <a:xfrm>
            <a:off x="759256" y="5332825"/>
            <a:ext cx="1704644" cy="201220"/>
          </a:xfrm>
          <a:prstGeom prst="roundRect">
            <a:avLst/>
          </a:prstGeom>
          <a:noFill/>
          <a:ln w="19050">
            <a:solidFill>
              <a:schemeClr val="accent3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494F1984-1A37-4DF6-AC52-4AACEE1BEBD9}"/>
              </a:ext>
            </a:extLst>
          </p:cNvPr>
          <p:cNvSpPr/>
          <p:nvPr/>
        </p:nvSpPr>
        <p:spPr>
          <a:xfrm>
            <a:off x="759256" y="5529713"/>
            <a:ext cx="1704644" cy="201220"/>
          </a:xfrm>
          <a:prstGeom prst="roundRect">
            <a:avLst/>
          </a:prstGeom>
          <a:noFill/>
          <a:ln w="19050">
            <a:solidFill>
              <a:schemeClr val="accent3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B261574E-9695-487A-8DBE-032F7518DE34}"/>
              </a:ext>
            </a:extLst>
          </p:cNvPr>
          <p:cNvSpPr/>
          <p:nvPr/>
        </p:nvSpPr>
        <p:spPr>
          <a:xfrm>
            <a:off x="759259" y="5124772"/>
            <a:ext cx="1704644" cy="201220"/>
          </a:xfrm>
          <a:prstGeom prst="roundRect">
            <a:avLst/>
          </a:prstGeom>
          <a:noFill/>
          <a:ln w="19050">
            <a:solidFill>
              <a:schemeClr val="accent3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53C88756-45CA-49A7-B738-3CB8DF7AD885}"/>
              </a:ext>
            </a:extLst>
          </p:cNvPr>
          <p:cNvSpPr/>
          <p:nvPr/>
        </p:nvSpPr>
        <p:spPr>
          <a:xfrm>
            <a:off x="759258" y="4926247"/>
            <a:ext cx="1704644" cy="201220"/>
          </a:xfrm>
          <a:prstGeom prst="roundRect">
            <a:avLst/>
          </a:prstGeom>
          <a:noFill/>
          <a:ln w="19050">
            <a:solidFill>
              <a:schemeClr val="accent3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DC3F3A56-3467-472D-BF55-ACE94F6B3AF4}"/>
              </a:ext>
            </a:extLst>
          </p:cNvPr>
          <p:cNvCxnSpPr>
            <a:cxnSpLocks/>
            <a:stCxn id="25" idx="3"/>
            <a:endCxn id="26" idx="1"/>
          </p:cNvCxnSpPr>
          <p:nvPr/>
        </p:nvCxnSpPr>
        <p:spPr>
          <a:xfrm>
            <a:off x="2348775" y="4239860"/>
            <a:ext cx="1301224" cy="1743279"/>
          </a:xfrm>
          <a:prstGeom prst="straightConnector1">
            <a:avLst/>
          </a:prstGeom>
          <a:ln w="19050" cap="flat" cmpd="sng" algn="ctr">
            <a:solidFill>
              <a:schemeClr val="accent5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C63739D3-9EF2-4FC8-9BC3-F1664120AE06}"/>
              </a:ext>
            </a:extLst>
          </p:cNvPr>
          <p:cNvCxnSpPr>
            <a:cxnSpLocks/>
            <a:stCxn id="32" idx="3"/>
            <a:endCxn id="27" idx="1"/>
          </p:cNvCxnSpPr>
          <p:nvPr/>
        </p:nvCxnSpPr>
        <p:spPr>
          <a:xfrm flipV="1">
            <a:off x="2463901" y="3980468"/>
            <a:ext cx="1186098" cy="849501"/>
          </a:xfrm>
          <a:prstGeom prst="straightConnector1">
            <a:avLst/>
          </a:prstGeom>
          <a:ln w="19050" cap="flat" cmpd="sng" algn="ctr">
            <a:solidFill>
              <a:schemeClr val="accent3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BDF0D155-1B47-4C78-BEDE-C7EDF32CDFE1}"/>
              </a:ext>
            </a:extLst>
          </p:cNvPr>
          <p:cNvCxnSpPr>
            <a:cxnSpLocks/>
            <a:stCxn id="34" idx="3"/>
            <a:endCxn id="31" idx="1"/>
          </p:cNvCxnSpPr>
          <p:nvPr/>
        </p:nvCxnSpPr>
        <p:spPr>
          <a:xfrm flipV="1">
            <a:off x="2463900" y="4385188"/>
            <a:ext cx="1186099" cy="1245135"/>
          </a:xfrm>
          <a:prstGeom prst="straightConnector1">
            <a:avLst/>
          </a:prstGeom>
          <a:ln w="19050" cap="flat" cmpd="sng" algn="ctr">
            <a:solidFill>
              <a:schemeClr val="accent3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B6C411A0-3C82-44FA-8562-73F2B6EA7715}"/>
              </a:ext>
            </a:extLst>
          </p:cNvPr>
          <p:cNvCxnSpPr>
            <a:cxnSpLocks/>
            <a:stCxn id="33" idx="3"/>
            <a:endCxn id="30" idx="1"/>
          </p:cNvCxnSpPr>
          <p:nvPr/>
        </p:nvCxnSpPr>
        <p:spPr>
          <a:xfrm>
            <a:off x="2463900" y="5433435"/>
            <a:ext cx="1186099" cy="144084"/>
          </a:xfrm>
          <a:prstGeom prst="straightConnector1">
            <a:avLst/>
          </a:prstGeom>
          <a:ln w="19050" cap="flat" cmpd="sng" algn="ctr">
            <a:solidFill>
              <a:schemeClr val="accent3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95C9E993-8905-4E4C-8D9F-ED988E8768B5}"/>
              </a:ext>
            </a:extLst>
          </p:cNvPr>
          <p:cNvCxnSpPr>
            <a:cxnSpLocks/>
            <a:stCxn id="35" idx="3"/>
            <a:endCxn id="29" idx="1"/>
          </p:cNvCxnSpPr>
          <p:nvPr/>
        </p:nvCxnSpPr>
        <p:spPr>
          <a:xfrm flipV="1">
            <a:off x="2463903" y="5188928"/>
            <a:ext cx="1186096" cy="36454"/>
          </a:xfrm>
          <a:prstGeom prst="straightConnector1">
            <a:avLst/>
          </a:prstGeom>
          <a:ln w="19050" cap="flat" cmpd="sng" algn="ctr">
            <a:solidFill>
              <a:schemeClr val="accent3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AE4387A4-9C3D-4477-97E4-6F4E727B334F}"/>
              </a:ext>
            </a:extLst>
          </p:cNvPr>
          <p:cNvCxnSpPr>
            <a:cxnSpLocks/>
            <a:stCxn id="36" idx="3"/>
            <a:endCxn id="28" idx="1"/>
          </p:cNvCxnSpPr>
          <p:nvPr/>
        </p:nvCxnSpPr>
        <p:spPr>
          <a:xfrm flipV="1">
            <a:off x="2463902" y="4773779"/>
            <a:ext cx="1186097" cy="253078"/>
          </a:xfrm>
          <a:prstGeom prst="straightConnector1">
            <a:avLst/>
          </a:prstGeom>
          <a:ln w="19050" cap="flat" cmpd="sng" algn="ctr">
            <a:solidFill>
              <a:schemeClr val="accent3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6" name="Speech Bubble: Rectangle with Corners Rounded 55">
            <a:extLst>
              <a:ext uri="{FF2B5EF4-FFF2-40B4-BE49-F238E27FC236}">
                <a16:creationId xmlns:a16="http://schemas.microsoft.com/office/drawing/2014/main" id="{EB787097-5713-4365-8407-360AC7D8D350}"/>
              </a:ext>
            </a:extLst>
          </p:cNvPr>
          <p:cNvSpPr/>
          <p:nvPr/>
        </p:nvSpPr>
        <p:spPr>
          <a:xfrm>
            <a:off x="8293309" y="4044820"/>
            <a:ext cx="3086101" cy="680733"/>
          </a:xfrm>
          <a:prstGeom prst="wedgeRoundRectCallout">
            <a:avLst>
              <a:gd name="adj1" fmla="val -69536"/>
              <a:gd name="adj2" fmla="val -4919"/>
              <a:gd name="adj3" fmla="val 16667"/>
            </a:avLst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i="1">
                <a:solidFill>
                  <a:schemeClr val="bg1"/>
                </a:solidFill>
              </a:rPr>
              <a:t>Edit the values to match the name of your JSON file + folder path</a:t>
            </a:r>
          </a:p>
        </p:txBody>
      </p:sp>
      <p:sp>
        <p:nvSpPr>
          <p:cNvPr id="57" name="Speech Bubble: Rectangle with Corners Rounded 56">
            <a:extLst>
              <a:ext uri="{FF2B5EF4-FFF2-40B4-BE49-F238E27FC236}">
                <a16:creationId xmlns:a16="http://schemas.microsoft.com/office/drawing/2014/main" id="{A06755A3-AD17-488D-AFA1-C23B7FC5A080}"/>
              </a:ext>
            </a:extLst>
          </p:cNvPr>
          <p:cNvSpPr/>
          <p:nvPr/>
        </p:nvSpPr>
        <p:spPr>
          <a:xfrm>
            <a:off x="8007350" y="5665669"/>
            <a:ext cx="2255521" cy="365126"/>
          </a:xfrm>
          <a:prstGeom prst="wedgeRoundRectCallout">
            <a:avLst>
              <a:gd name="adj1" fmla="val -17076"/>
              <a:gd name="adj2" fmla="val 99181"/>
              <a:gd name="adj3" fmla="val 16667"/>
            </a:avLst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i="1">
                <a:solidFill>
                  <a:schemeClr val="bg1"/>
                </a:solidFill>
              </a:rPr>
              <a:t>Press ‘Load’ when done</a:t>
            </a:r>
            <a:endParaRPr lang="en-US" sz="1400">
              <a:solidFill>
                <a:schemeClr val="bg1"/>
              </a:solidFill>
            </a:endParaRPr>
          </a:p>
        </p:txBody>
      </p:sp>
      <p:sp>
        <p:nvSpPr>
          <p:cNvPr id="58" name="Speech Bubble: Rectangle with Corners Rounded 57">
            <a:extLst>
              <a:ext uri="{FF2B5EF4-FFF2-40B4-BE49-F238E27FC236}">
                <a16:creationId xmlns:a16="http://schemas.microsoft.com/office/drawing/2014/main" id="{E04630F5-873A-4DC9-A98F-D558FF0A940A}"/>
              </a:ext>
            </a:extLst>
          </p:cNvPr>
          <p:cNvSpPr/>
          <p:nvPr/>
        </p:nvSpPr>
        <p:spPr>
          <a:xfrm>
            <a:off x="1035553" y="2873218"/>
            <a:ext cx="3623179" cy="587961"/>
          </a:xfrm>
          <a:prstGeom prst="wedgeRoundRectCallout">
            <a:avLst>
              <a:gd name="adj1" fmla="val 62964"/>
              <a:gd name="adj2" fmla="val -10823"/>
              <a:gd name="adj3" fmla="val 16667"/>
            </a:avLst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i="1">
                <a:solidFill>
                  <a:schemeClr val="bg1"/>
                </a:solidFill>
              </a:rPr>
              <a:t>You will be prompted to enter these parameters when you open the template for the first time</a:t>
            </a:r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DD7218AF-DA7F-464F-8D06-32D95BC04C96}"/>
              </a:ext>
            </a:extLst>
          </p:cNvPr>
          <p:cNvSpPr/>
          <p:nvPr/>
        </p:nvSpPr>
        <p:spPr>
          <a:xfrm>
            <a:off x="7430703" y="3972345"/>
            <a:ext cx="182880" cy="2010794"/>
          </a:xfrm>
          <a:prstGeom prst="rightBrace">
            <a:avLst>
              <a:gd name="adj1" fmla="val 52777"/>
              <a:gd name="adj2" fmla="val 19178"/>
            </a:avLst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 w="38100">
                <a:solidFill>
                  <a:schemeClr val="tx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729296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ECD94-17E8-6B4C-84AE-7E6D5C31D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LOAD JSON Data into Power BI (</a:t>
            </a:r>
            <a:r>
              <a:rPr lang="en-US" err="1"/>
              <a:t>cont</a:t>
            </a:r>
            <a:r>
              <a:rPr lang="en-US"/>
              <a:t>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5D2FEC3-F429-DA4F-B71E-4864E3D34162}"/>
              </a:ext>
            </a:extLst>
          </p:cNvPr>
          <p:cNvSpPr/>
          <p:nvPr/>
        </p:nvSpPr>
        <p:spPr>
          <a:xfrm>
            <a:off x="696479" y="1033272"/>
            <a:ext cx="411480" cy="5486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B98689-8E0D-7944-87F2-C62531C54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463DB-7B07-6943-80E3-B9A8273C7E22}" type="slidenum">
              <a:rPr lang="en-US" smtClean="0"/>
              <a:pPr/>
              <a:t>37</a:t>
            </a:fld>
            <a:endParaRPr lang="en-US"/>
          </a:p>
        </p:txBody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4E495D26-4E93-4001-B724-3172C7E9B5B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08" t="6873" r="9394" b="930"/>
          <a:stretch/>
        </p:blipFill>
        <p:spPr>
          <a:xfrm>
            <a:off x="685800" y="2174773"/>
            <a:ext cx="6612815" cy="3837626"/>
          </a:xfrm>
          <a:prstGeom prst="rect">
            <a:avLst/>
          </a:prstGeom>
        </p:spPr>
      </p:pic>
      <p:sp>
        <p:nvSpPr>
          <p:cNvPr id="74" name="Speech Bubble: Rectangle with Corners Rounded 73">
            <a:extLst>
              <a:ext uri="{FF2B5EF4-FFF2-40B4-BE49-F238E27FC236}">
                <a16:creationId xmlns:a16="http://schemas.microsoft.com/office/drawing/2014/main" id="{1970B728-59FC-4829-9477-FECAA7685060}"/>
              </a:ext>
            </a:extLst>
          </p:cNvPr>
          <p:cNvSpPr/>
          <p:nvPr/>
        </p:nvSpPr>
        <p:spPr>
          <a:xfrm>
            <a:off x="2566068" y="6104973"/>
            <a:ext cx="3306225" cy="576072"/>
          </a:xfrm>
          <a:prstGeom prst="wedgeRoundRectCallout">
            <a:avLst>
              <a:gd name="adj1" fmla="val -72889"/>
              <a:gd name="adj2" fmla="val -66409"/>
              <a:gd name="adj3" fmla="val 16667"/>
            </a:avLst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i="1">
                <a:solidFill>
                  <a:schemeClr val="bg1"/>
                </a:solidFill>
              </a:rPr>
              <a:t>(1) Click on a parameter to see its current value in the pane to the right…</a:t>
            </a:r>
            <a:endParaRPr lang="en-US" sz="1400">
              <a:solidFill>
                <a:schemeClr val="bg1"/>
              </a:solidFill>
            </a:endParaRPr>
          </a:p>
        </p:txBody>
      </p:sp>
      <p:cxnSp>
        <p:nvCxnSpPr>
          <p:cNvPr id="76" name="Connector: Elbow 75">
            <a:extLst>
              <a:ext uri="{FF2B5EF4-FFF2-40B4-BE49-F238E27FC236}">
                <a16:creationId xmlns:a16="http://schemas.microsoft.com/office/drawing/2014/main" id="{A659C95F-6CAB-4422-90C4-A8A2492B4518}"/>
              </a:ext>
            </a:extLst>
          </p:cNvPr>
          <p:cNvCxnSpPr>
            <a:stCxn id="74" idx="3"/>
          </p:cNvCxnSpPr>
          <p:nvPr/>
        </p:nvCxnSpPr>
        <p:spPr>
          <a:xfrm flipV="1">
            <a:off x="5872293" y="3982263"/>
            <a:ext cx="562063" cy="2410746"/>
          </a:xfrm>
          <a:prstGeom prst="bentConnector2">
            <a:avLst/>
          </a:prstGeom>
          <a:ln w="28575" cap="flat" cmpd="sng" algn="ctr">
            <a:solidFill>
              <a:schemeClr val="accent5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82" name="Rectangle 81">
            <a:extLst>
              <a:ext uri="{FF2B5EF4-FFF2-40B4-BE49-F238E27FC236}">
                <a16:creationId xmlns:a16="http://schemas.microsoft.com/office/drawing/2014/main" id="{2837352D-3C37-4FD3-892C-88DD62A620F2}"/>
              </a:ext>
            </a:extLst>
          </p:cNvPr>
          <p:cNvSpPr/>
          <p:nvPr/>
        </p:nvSpPr>
        <p:spPr>
          <a:xfrm>
            <a:off x="3884103" y="3487313"/>
            <a:ext cx="3254928" cy="494950"/>
          </a:xfrm>
          <a:prstGeom prst="rect">
            <a:avLst/>
          </a:prstGeom>
          <a:noFill/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Speech Bubble: Rectangle with Corners Rounded 82">
            <a:extLst>
              <a:ext uri="{FF2B5EF4-FFF2-40B4-BE49-F238E27FC236}">
                <a16:creationId xmlns:a16="http://schemas.microsoft.com/office/drawing/2014/main" id="{C385B7BA-20D3-4399-A882-9EBE4E415F22}"/>
              </a:ext>
            </a:extLst>
          </p:cNvPr>
          <p:cNvSpPr/>
          <p:nvPr/>
        </p:nvSpPr>
        <p:spPr>
          <a:xfrm>
            <a:off x="7633692" y="3406191"/>
            <a:ext cx="3364275" cy="576072"/>
          </a:xfrm>
          <a:prstGeom prst="wedgeRoundRectCallout">
            <a:avLst>
              <a:gd name="adj1" fmla="val -91158"/>
              <a:gd name="adj2" fmla="val 15140"/>
              <a:gd name="adj3" fmla="val 16667"/>
            </a:avLst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i="1">
                <a:solidFill>
                  <a:schemeClr val="bg1"/>
                </a:solidFill>
              </a:rPr>
              <a:t>(2) …then edit the value to match the name of your JSON file (or folder path)</a:t>
            </a:r>
            <a:endParaRPr lang="en-US" sz="1400">
              <a:solidFill>
                <a:schemeClr val="bg1"/>
              </a:solidFill>
            </a:endParaRPr>
          </a:p>
        </p:txBody>
      </p:sp>
      <p:sp>
        <p:nvSpPr>
          <p:cNvPr id="84" name="Speech Bubble: Rectangle with Corners Rounded 83">
            <a:extLst>
              <a:ext uri="{FF2B5EF4-FFF2-40B4-BE49-F238E27FC236}">
                <a16:creationId xmlns:a16="http://schemas.microsoft.com/office/drawing/2014/main" id="{9FEE5D55-4966-4AEE-A89E-521961D3876E}"/>
              </a:ext>
            </a:extLst>
          </p:cNvPr>
          <p:cNvSpPr/>
          <p:nvPr/>
        </p:nvSpPr>
        <p:spPr>
          <a:xfrm>
            <a:off x="1621209" y="1664208"/>
            <a:ext cx="3364275" cy="576072"/>
          </a:xfrm>
          <a:prstGeom prst="wedgeRoundRectCallout">
            <a:avLst>
              <a:gd name="adj1" fmla="val -70960"/>
              <a:gd name="adj2" fmla="val 154939"/>
              <a:gd name="adj3" fmla="val 16667"/>
            </a:avLst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i="1">
                <a:solidFill>
                  <a:schemeClr val="bg1"/>
                </a:solidFill>
              </a:rPr>
              <a:t>(4) After updating all [6] parameters, press ‘Close &amp; Apply’ (top left icon)</a:t>
            </a:r>
            <a:endParaRPr lang="en-US" sz="1400">
              <a:solidFill>
                <a:schemeClr val="bg1"/>
              </a:solidFill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9C0730DF-5450-4E98-8692-3B6492C19CD9}"/>
              </a:ext>
            </a:extLst>
          </p:cNvPr>
          <p:cNvSpPr/>
          <p:nvPr/>
        </p:nvSpPr>
        <p:spPr>
          <a:xfrm>
            <a:off x="675121" y="2467527"/>
            <a:ext cx="538993" cy="811446"/>
          </a:xfrm>
          <a:prstGeom prst="rect">
            <a:avLst/>
          </a:prstGeom>
          <a:noFill/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: Rounded Corners 85">
            <a:extLst>
              <a:ext uri="{FF2B5EF4-FFF2-40B4-BE49-F238E27FC236}">
                <a16:creationId xmlns:a16="http://schemas.microsoft.com/office/drawing/2014/main" id="{BC00DFB5-9A9F-4CEA-BF3B-E4DD38290D75}"/>
              </a:ext>
            </a:extLst>
          </p:cNvPr>
          <p:cNvSpPr/>
          <p:nvPr/>
        </p:nvSpPr>
        <p:spPr>
          <a:xfrm>
            <a:off x="8357638" y="4935011"/>
            <a:ext cx="1402203" cy="269813"/>
          </a:xfrm>
          <a:prstGeom prst="roundRect">
            <a:avLst/>
          </a:prstGeom>
          <a:solidFill>
            <a:schemeClr val="accent1"/>
          </a:solidFill>
          <a:ln w="28575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b="1" err="1">
                <a:solidFill>
                  <a:schemeClr val="bg2"/>
                </a:solidFill>
              </a:rPr>
              <a:t>path_JSON</a:t>
            </a:r>
            <a:endParaRPr lang="en-US" sz="1400" b="1">
              <a:solidFill>
                <a:schemeClr val="bg2"/>
              </a:solidFill>
            </a:endParaRPr>
          </a:p>
        </p:txBody>
      </p:sp>
      <p:sp>
        <p:nvSpPr>
          <p:cNvPr id="87" name="Rectangle: Rounded Corners 86">
            <a:extLst>
              <a:ext uri="{FF2B5EF4-FFF2-40B4-BE49-F238E27FC236}">
                <a16:creationId xmlns:a16="http://schemas.microsoft.com/office/drawing/2014/main" id="{279EAA4E-38B8-4336-BD02-DBD71A35F3CC}"/>
              </a:ext>
            </a:extLst>
          </p:cNvPr>
          <p:cNvSpPr/>
          <p:nvPr/>
        </p:nvSpPr>
        <p:spPr>
          <a:xfrm>
            <a:off x="8357638" y="5270278"/>
            <a:ext cx="1402203" cy="269813"/>
          </a:xfrm>
          <a:prstGeom prst="roundRect">
            <a:avLst/>
          </a:prstGeom>
          <a:solidFill>
            <a:schemeClr val="accent1"/>
          </a:solidFill>
          <a:ln w="28575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b="1" err="1">
                <a:solidFill>
                  <a:schemeClr val="bg2"/>
                </a:solidFill>
              </a:rPr>
              <a:t>file_Views</a:t>
            </a:r>
            <a:endParaRPr lang="en-US" sz="1400" b="1">
              <a:solidFill>
                <a:schemeClr val="bg2"/>
              </a:solidFill>
            </a:endParaRPr>
          </a:p>
        </p:txBody>
      </p:sp>
      <p:sp>
        <p:nvSpPr>
          <p:cNvPr id="88" name="Rectangle: Rounded Corners 87">
            <a:extLst>
              <a:ext uri="{FF2B5EF4-FFF2-40B4-BE49-F238E27FC236}">
                <a16:creationId xmlns:a16="http://schemas.microsoft.com/office/drawing/2014/main" id="{D21F6126-27CD-4AA6-B9FB-4F34E831D3A9}"/>
              </a:ext>
            </a:extLst>
          </p:cNvPr>
          <p:cNvSpPr/>
          <p:nvPr/>
        </p:nvSpPr>
        <p:spPr>
          <a:xfrm>
            <a:off x="8357638" y="5591932"/>
            <a:ext cx="1402203" cy="269813"/>
          </a:xfrm>
          <a:prstGeom prst="roundRect">
            <a:avLst/>
          </a:prstGeom>
          <a:solidFill>
            <a:schemeClr val="accent1"/>
          </a:solidFill>
          <a:ln w="28575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b="1" err="1">
                <a:solidFill>
                  <a:schemeClr val="bg2"/>
                </a:solidFill>
              </a:rPr>
              <a:t>file_Links</a:t>
            </a:r>
            <a:endParaRPr lang="en-US" sz="1400" b="1">
              <a:solidFill>
                <a:schemeClr val="bg2"/>
              </a:solidFill>
            </a:endParaRPr>
          </a:p>
        </p:txBody>
      </p:sp>
      <p:sp>
        <p:nvSpPr>
          <p:cNvPr id="89" name="Rectangle: Rounded Corners 88">
            <a:extLst>
              <a:ext uri="{FF2B5EF4-FFF2-40B4-BE49-F238E27FC236}">
                <a16:creationId xmlns:a16="http://schemas.microsoft.com/office/drawing/2014/main" id="{EFFE9EF9-AE63-4813-A5AB-24B3772D8204}"/>
              </a:ext>
            </a:extLst>
          </p:cNvPr>
          <p:cNvSpPr/>
          <p:nvPr/>
        </p:nvSpPr>
        <p:spPr>
          <a:xfrm>
            <a:off x="8357638" y="5913587"/>
            <a:ext cx="1402203" cy="269813"/>
          </a:xfrm>
          <a:prstGeom prst="roundRect">
            <a:avLst/>
          </a:prstGeom>
          <a:solidFill>
            <a:schemeClr val="accent1"/>
          </a:solidFill>
          <a:ln w="28575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b="1" err="1">
                <a:solidFill>
                  <a:schemeClr val="bg2"/>
                </a:solidFill>
              </a:rPr>
              <a:t>file_Warnings</a:t>
            </a:r>
            <a:endParaRPr lang="en-US" sz="1400" b="1">
              <a:solidFill>
                <a:schemeClr val="bg2"/>
              </a:solidFill>
            </a:endParaRPr>
          </a:p>
        </p:txBody>
      </p:sp>
      <p:sp>
        <p:nvSpPr>
          <p:cNvPr id="90" name="Rectangle: Rounded Corners 89">
            <a:extLst>
              <a:ext uri="{FF2B5EF4-FFF2-40B4-BE49-F238E27FC236}">
                <a16:creationId xmlns:a16="http://schemas.microsoft.com/office/drawing/2014/main" id="{66434FD1-0B50-45CF-A0F0-B0A5F64F3DA9}"/>
              </a:ext>
            </a:extLst>
          </p:cNvPr>
          <p:cNvSpPr/>
          <p:nvPr/>
        </p:nvSpPr>
        <p:spPr>
          <a:xfrm>
            <a:off x="8357638" y="6235241"/>
            <a:ext cx="1402203" cy="269813"/>
          </a:xfrm>
          <a:prstGeom prst="roundRect">
            <a:avLst/>
          </a:prstGeom>
          <a:solidFill>
            <a:schemeClr val="accent1"/>
          </a:solidFill>
          <a:ln w="28575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b="1" err="1">
                <a:solidFill>
                  <a:schemeClr val="bg2"/>
                </a:solidFill>
              </a:rPr>
              <a:t>file_Sheets</a:t>
            </a:r>
            <a:endParaRPr lang="en-US" sz="1400" b="1">
              <a:solidFill>
                <a:schemeClr val="bg2"/>
              </a:solidFill>
            </a:endParaRPr>
          </a:p>
        </p:txBody>
      </p:sp>
      <p:sp>
        <p:nvSpPr>
          <p:cNvPr id="91" name="Rectangle: Rounded Corners 90">
            <a:extLst>
              <a:ext uri="{FF2B5EF4-FFF2-40B4-BE49-F238E27FC236}">
                <a16:creationId xmlns:a16="http://schemas.microsoft.com/office/drawing/2014/main" id="{DFDCCB30-6067-491D-AECF-67B4AD5E241B}"/>
              </a:ext>
            </a:extLst>
          </p:cNvPr>
          <p:cNvSpPr/>
          <p:nvPr/>
        </p:nvSpPr>
        <p:spPr>
          <a:xfrm>
            <a:off x="8357638" y="6549344"/>
            <a:ext cx="1402203" cy="269813"/>
          </a:xfrm>
          <a:prstGeom prst="roundRect">
            <a:avLst/>
          </a:prstGeom>
          <a:solidFill>
            <a:schemeClr val="accent1"/>
          </a:solidFill>
          <a:ln w="28575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b="1" err="1">
                <a:solidFill>
                  <a:schemeClr val="bg2"/>
                </a:solidFill>
              </a:rPr>
              <a:t>file_Elements</a:t>
            </a:r>
            <a:endParaRPr lang="en-US" sz="1400" b="1">
              <a:solidFill>
                <a:schemeClr val="bg2"/>
              </a:solidFill>
            </a:endParaRPr>
          </a:p>
        </p:txBody>
      </p:sp>
      <p:sp>
        <p:nvSpPr>
          <p:cNvPr id="92" name="Speech Bubble: Rectangle with Corners Rounded 91">
            <a:extLst>
              <a:ext uri="{FF2B5EF4-FFF2-40B4-BE49-F238E27FC236}">
                <a16:creationId xmlns:a16="http://schemas.microsoft.com/office/drawing/2014/main" id="{06896DA8-76D8-493E-88EE-2189A799CA3B}"/>
              </a:ext>
            </a:extLst>
          </p:cNvPr>
          <p:cNvSpPr/>
          <p:nvPr/>
        </p:nvSpPr>
        <p:spPr>
          <a:xfrm>
            <a:off x="7633692" y="4106619"/>
            <a:ext cx="3364275" cy="576072"/>
          </a:xfrm>
          <a:prstGeom prst="wedgeRoundRectCallout">
            <a:avLst>
              <a:gd name="adj1" fmla="val -5379"/>
              <a:gd name="adj2" fmla="val 86496"/>
              <a:gd name="adj3" fmla="val 16667"/>
            </a:avLst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i="1">
                <a:solidFill>
                  <a:schemeClr val="bg1"/>
                </a:solidFill>
              </a:rPr>
              <a:t>(3) repeat step for the other 4 JSON files + the parent folder path</a:t>
            </a:r>
            <a:endParaRPr lang="en-US" sz="1400">
              <a:solidFill>
                <a:schemeClr val="bg1"/>
              </a:solidFill>
            </a:endParaRP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BDC94C78-92C4-4E4A-B43B-42E937805459}"/>
              </a:ext>
            </a:extLst>
          </p:cNvPr>
          <p:cNvSpPr/>
          <p:nvPr/>
        </p:nvSpPr>
        <p:spPr>
          <a:xfrm>
            <a:off x="675121" y="4378119"/>
            <a:ext cx="3208982" cy="1634280"/>
          </a:xfrm>
          <a:prstGeom prst="rect">
            <a:avLst/>
          </a:prstGeom>
          <a:noFill/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Text Placeholder 18">
            <a:extLst>
              <a:ext uri="{FF2B5EF4-FFF2-40B4-BE49-F238E27FC236}">
                <a16:creationId xmlns:a16="http://schemas.microsoft.com/office/drawing/2014/main" id="{96A64845-B980-4ACE-A4A6-B6B82E1E79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85800" y="1182359"/>
            <a:ext cx="10820400" cy="457200"/>
          </a:xfrm>
        </p:spPr>
        <p:txBody>
          <a:bodyPr/>
          <a:lstStyle/>
          <a:p>
            <a:r>
              <a:rPr lang="en-US"/>
              <a:t>If you want to modify the parameters in the future…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0A0175B-F3FC-4CDF-AEAA-7BE23251BE3B}"/>
              </a:ext>
            </a:extLst>
          </p:cNvPr>
          <p:cNvSpPr/>
          <p:nvPr/>
        </p:nvSpPr>
        <p:spPr>
          <a:xfrm>
            <a:off x="10637520" y="0"/>
            <a:ext cx="1554480" cy="274320"/>
          </a:xfrm>
          <a:prstGeom prst="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i="1">
                <a:solidFill>
                  <a:schemeClr val="bg1"/>
                </a:solidFill>
              </a:rPr>
              <a:t>ADVANCED TOPIC</a:t>
            </a:r>
            <a:endParaRPr lang="en-US" sz="11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9887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ECD94-17E8-6B4C-84AE-7E6D5C31D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LOAD JSON Data into Power BI (</a:t>
            </a:r>
            <a:r>
              <a:rPr lang="en-US" err="1"/>
              <a:t>Cont</a:t>
            </a:r>
            <a:r>
              <a:rPr lang="en-US"/>
              <a:t>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5D2FEC3-F429-DA4F-B71E-4864E3D34162}"/>
              </a:ext>
            </a:extLst>
          </p:cNvPr>
          <p:cNvSpPr/>
          <p:nvPr/>
        </p:nvSpPr>
        <p:spPr>
          <a:xfrm>
            <a:off x="696479" y="1033272"/>
            <a:ext cx="411480" cy="5486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B98689-8E0D-7944-87F2-C62531C54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463DB-7B07-6943-80E3-B9A8273C7E22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AE3CD61C-9B03-4915-B907-D6D3DDC047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85800" y="1182359"/>
            <a:ext cx="10820400" cy="457200"/>
          </a:xfrm>
        </p:spPr>
        <p:txBody>
          <a:bodyPr/>
          <a:lstStyle/>
          <a:p>
            <a:r>
              <a:rPr lang="en-US"/>
              <a:t>Query folders are optional, but help you stay organize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41EE1F5E-691C-4C92-87D5-4822609FE0F3}"/>
              </a:ext>
            </a:extLst>
          </p:cNvPr>
          <p:cNvSpPr/>
          <p:nvPr/>
        </p:nvSpPr>
        <p:spPr>
          <a:xfrm>
            <a:off x="685800" y="4799154"/>
            <a:ext cx="1823331" cy="269813"/>
          </a:xfrm>
          <a:prstGeom prst="roundRect">
            <a:avLst/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b="1">
                <a:solidFill>
                  <a:schemeClr val="bg2"/>
                </a:solidFill>
              </a:rPr>
              <a:t>Lookups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3C100180-2D63-433E-91F3-BFF5C010EF63}"/>
              </a:ext>
            </a:extLst>
          </p:cNvPr>
          <p:cNvSpPr/>
          <p:nvPr/>
        </p:nvSpPr>
        <p:spPr>
          <a:xfrm>
            <a:off x="685800" y="1733781"/>
            <a:ext cx="1823331" cy="269813"/>
          </a:xfrm>
          <a:prstGeom prst="roundRect">
            <a:avLst/>
          </a:prstGeom>
          <a:solidFill>
            <a:schemeClr val="accent1"/>
          </a:solidFill>
          <a:ln w="28575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b="1">
                <a:solidFill>
                  <a:schemeClr val="bg2"/>
                </a:solidFill>
              </a:rPr>
              <a:t>Main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7935F8EA-4755-4ACF-AEF0-8F30D4D47744}"/>
              </a:ext>
            </a:extLst>
          </p:cNvPr>
          <p:cNvSpPr/>
          <p:nvPr/>
        </p:nvSpPr>
        <p:spPr>
          <a:xfrm>
            <a:off x="4655982" y="4799154"/>
            <a:ext cx="1823331" cy="269813"/>
          </a:xfrm>
          <a:prstGeom prst="roundRect">
            <a:avLst/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b="1">
                <a:solidFill>
                  <a:schemeClr val="bg2"/>
                </a:solidFill>
              </a:rPr>
              <a:t>Intermediates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E6B2A127-A91C-4CEB-B938-4747EE75FE44}"/>
              </a:ext>
            </a:extLst>
          </p:cNvPr>
          <p:cNvSpPr/>
          <p:nvPr/>
        </p:nvSpPr>
        <p:spPr>
          <a:xfrm>
            <a:off x="8281657" y="1743174"/>
            <a:ext cx="1402203" cy="269813"/>
          </a:xfrm>
          <a:prstGeom prst="roundRect">
            <a:avLst/>
          </a:prstGeom>
          <a:solidFill>
            <a:schemeClr val="accent1"/>
          </a:solidFill>
          <a:ln w="28575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b="1">
                <a:solidFill>
                  <a:schemeClr val="bg2"/>
                </a:solidFill>
              </a:rPr>
              <a:t>Parameters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39097197-F6A0-480C-8993-0DC408DDF0E4}"/>
              </a:ext>
            </a:extLst>
          </p:cNvPr>
          <p:cNvSpPr/>
          <p:nvPr/>
        </p:nvSpPr>
        <p:spPr>
          <a:xfrm>
            <a:off x="8281657" y="3322291"/>
            <a:ext cx="1402203" cy="269813"/>
          </a:xfrm>
          <a:prstGeom prst="roundRect">
            <a:avLst/>
          </a:prstGeom>
          <a:solidFill>
            <a:schemeClr val="accent1"/>
          </a:solidFill>
          <a:ln w="28575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b="1">
                <a:solidFill>
                  <a:schemeClr val="bg2"/>
                </a:solidFill>
              </a:rPr>
              <a:t>Query Errors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42A47AE8-C689-4810-858A-3E430834C2C0}"/>
              </a:ext>
            </a:extLst>
          </p:cNvPr>
          <p:cNvSpPr/>
          <p:nvPr/>
        </p:nvSpPr>
        <p:spPr>
          <a:xfrm>
            <a:off x="685800" y="5063669"/>
            <a:ext cx="3546410" cy="357297"/>
          </a:xfrm>
          <a:prstGeom prst="roundRect">
            <a:avLst/>
          </a:prstGeom>
          <a:solidFill>
            <a:schemeClr val="bg2">
              <a:lumMod val="50000"/>
            </a:schemeClr>
          </a:solidFill>
          <a:ln w="28575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>
                <a:solidFill>
                  <a:schemeClr val="bg2"/>
                </a:solidFill>
              </a:rPr>
              <a:t>(Optional) for header tables. Can assist with dev 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9E4B5AFC-B945-4E1B-AB10-DCEFC056E3EE}"/>
              </a:ext>
            </a:extLst>
          </p:cNvPr>
          <p:cNvSpPr/>
          <p:nvPr/>
        </p:nvSpPr>
        <p:spPr>
          <a:xfrm>
            <a:off x="8281657" y="2002462"/>
            <a:ext cx="2956130" cy="885517"/>
          </a:xfrm>
          <a:prstGeom prst="roundRect">
            <a:avLst/>
          </a:prstGeom>
          <a:solidFill>
            <a:schemeClr val="bg2">
              <a:lumMod val="50000"/>
            </a:schemeClr>
          </a:solidFill>
          <a:ln w="28575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>
                <a:solidFill>
                  <a:schemeClr val="bg2"/>
                </a:solidFill>
              </a:rPr>
              <a:t>Parameters that allow you to swap while JSON files are loaded into the report  (from previous slides)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4E54ADAE-B338-43F2-B68B-43CA85CCDF93}"/>
              </a:ext>
            </a:extLst>
          </p:cNvPr>
          <p:cNvSpPr/>
          <p:nvPr/>
        </p:nvSpPr>
        <p:spPr>
          <a:xfrm>
            <a:off x="4655982" y="5070976"/>
            <a:ext cx="3201903" cy="723712"/>
          </a:xfrm>
          <a:prstGeom prst="roundRect">
            <a:avLst/>
          </a:prstGeom>
          <a:solidFill>
            <a:schemeClr val="bg2">
              <a:lumMod val="50000"/>
            </a:schemeClr>
          </a:solidFill>
          <a:ln w="28575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>
                <a:solidFill>
                  <a:schemeClr val="bg2"/>
                </a:solidFill>
              </a:rPr>
              <a:t>(Optional) A place to put tables necessary for calculations but not needed for any specific visual. For developers.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D40F6D43-F11C-466E-B07B-3C514891E5CC}"/>
              </a:ext>
            </a:extLst>
          </p:cNvPr>
          <p:cNvSpPr/>
          <p:nvPr/>
        </p:nvSpPr>
        <p:spPr>
          <a:xfrm>
            <a:off x="685800" y="2002463"/>
            <a:ext cx="4960620" cy="312831"/>
          </a:xfrm>
          <a:prstGeom prst="roundRect">
            <a:avLst/>
          </a:prstGeom>
          <a:solidFill>
            <a:schemeClr val="bg2">
              <a:lumMod val="50000"/>
            </a:schemeClr>
          </a:solidFill>
          <a:ln w="28575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>
                <a:solidFill>
                  <a:schemeClr val="bg2"/>
                </a:solidFill>
              </a:rPr>
              <a:t>Primary data tables used to create model + report visuals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164EB3E3-BE8F-4FD7-9458-B7DC2FA4EF4E}"/>
              </a:ext>
            </a:extLst>
          </p:cNvPr>
          <p:cNvSpPr/>
          <p:nvPr/>
        </p:nvSpPr>
        <p:spPr>
          <a:xfrm>
            <a:off x="8292336" y="4801163"/>
            <a:ext cx="1823331" cy="269813"/>
          </a:xfrm>
          <a:prstGeom prst="roundRect">
            <a:avLst/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b="1">
                <a:solidFill>
                  <a:schemeClr val="bg2"/>
                </a:solidFill>
              </a:rPr>
              <a:t>Incoming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BEE0F8BA-CAB6-4DBC-8EEC-43E8E8F8430E}"/>
              </a:ext>
            </a:extLst>
          </p:cNvPr>
          <p:cNvSpPr/>
          <p:nvPr/>
        </p:nvSpPr>
        <p:spPr>
          <a:xfrm>
            <a:off x="8281657" y="5073751"/>
            <a:ext cx="2880413" cy="719336"/>
          </a:xfrm>
          <a:prstGeom prst="roundRect">
            <a:avLst/>
          </a:prstGeom>
          <a:solidFill>
            <a:schemeClr val="bg2">
              <a:lumMod val="50000"/>
            </a:schemeClr>
          </a:solidFill>
          <a:ln w="28575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>
                <a:solidFill>
                  <a:schemeClr val="bg2"/>
                </a:solidFill>
              </a:rPr>
              <a:t>(Optional) Folder for new queries while in development or scratch work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A0AA24C1-AFFB-4691-BBA1-AEE3EBE147D4}"/>
              </a:ext>
            </a:extLst>
          </p:cNvPr>
          <p:cNvSpPr/>
          <p:nvPr/>
        </p:nvSpPr>
        <p:spPr>
          <a:xfrm>
            <a:off x="8281657" y="3592104"/>
            <a:ext cx="3201903" cy="541887"/>
          </a:xfrm>
          <a:prstGeom prst="roundRect">
            <a:avLst/>
          </a:prstGeom>
          <a:solidFill>
            <a:schemeClr val="bg2">
              <a:lumMod val="50000"/>
            </a:schemeClr>
          </a:solidFill>
          <a:ln w="28575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>
                <a:solidFill>
                  <a:schemeClr val="bg2"/>
                </a:solidFill>
              </a:rPr>
              <a:t>Summary of errors that may have occurred when loading your data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BFEC867-B85D-404D-9D7D-EA807276AED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406" r="28724"/>
          <a:stretch/>
        </p:blipFill>
        <p:spPr>
          <a:xfrm>
            <a:off x="696479" y="5508189"/>
            <a:ext cx="3535731" cy="69255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AF9DBA3-B670-4F8B-8C06-95DE655A80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1966"/>
          <a:stretch/>
        </p:blipFill>
        <p:spPr>
          <a:xfrm>
            <a:off x="685800" y="2315294"/>
            <a:ext cx="4960620" cy="2181937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C314274F-78A0-46C9-B412-59EF21BDE360}"/>
              </a:ext>
            </a:extLst>
          </p:cNvPr>
          <p:cNvSpPr/>
          <p:nvPr/>
        </p:nvSpPr>
        <p:spPr>
          <a:xfrm>
            <a:off x="10637520" y="0"/>
            <a:ext cx="1554480" cy="274320"/>
          </a:xfrm>
          <a:prstGeom prst="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i="1">
                <a:solidFill>
                  <a:schemeClr val="bg1"/>
                </a:solidFill>
              </a:rPr>
              <a:t>ADVANCED TOPIC</a:t>
            </a:r>
            <a:endParaRPr lang="en-US" sz="11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7504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ECD94-17E8-6B4C-84AE-7E6D5C31D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JSON Data Contents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5D2FEC3-F429-DA4F-B71E-4864E3D34162}"/>
              </a:ext>
            </a:extLst>
          </p:cNvPr>
          <p:cNvSpPr/>
          <p:nvPr/>
        </p:nvSpPr>
        <p:spPr>
          <a:xfrm>
            <a:off x="696479" y="1033272"/>
            <a:ext cx="411480" cy="5486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B98689-8E0D-7944-87F2-C62531C54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463DB-7B07-6943-80E3-B9A8273C7E22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AE3CD61C-9B03-4915-B907-D6D3DDC047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85800" y="1182359"/>
            <a:ext cx="10820400" cy="457200"/>
          </a:xfrm>
        </p:spPr>
        <p:txBody>
          <a:bodyPr/>
          <a:lstStyle/>
          <a:p>
            <a:r>
              <a:rPr lang="en-US"/>
              <a:t>Mapping JSON to Tables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7ACA98-AC57-4373-8881-85C397DA37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1114"/>
          <a:stretch/>
        </p:blipFill>
        <p:spPr>
          <a:xfrm>
            <a:off x="696479" y="1788646"/>
            <a:ext cx="2910787" cy="429096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AAEF7ED-0FD3-4407-A4A7-93DFE30AD13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211"/>
          <a:stretch/>
        </p:blipFill>
        <p:spPr>
          <a:xfrm>
            <a:off x="3607266" y="1788646"/>
            <a:ext cx="4475467" cy="429096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18C7EF5-B6E0-4E87-BFC8-2A9FEFFCB1C6}"/>
              </a:ext>
            </a:extLst>
          </p:cNvPr>
          <p:cNvSpPr txBox="1"/>
          <p:nvPr/>
        </p:nvSpPr>
        <p:spPr>
          <a:xfrm>
            <a:off x="8442960" y="1788646"/>
            <a:ext cx="3398520" cy="397207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1400" b="1"/>
              <a:t>Data Cleaning Steps</a:t>
            </a:r>
            <a:endParaRPr lang="en-US" sz="14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/>
              <a:t>Split large tables into components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/>
              <a:t>Clean data for formatting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/>
              <a:t>truncate multi-values cells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/>
              <a:t>consistent values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/>
              <a:t>consistent column headers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/>
              <a:t>separate units from quantities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/>
              <a:t>Summarize tables for visuals</a:t>
            </a:r>
          </a:p>
          <a:p>
            <a:endParaRPr lang="en-US" sz="1400"/>
          </a:p>
          <a:p>
            <a:endParaRPr lang="en-US" sz="1400" b="1"/>
          </a:p>
          <a:p>
            <a:endParaRPr lang="en-US" sz="1400" b="1"/>
          </a:p>
          <a:p>
            <a:r>
              <a:rPr lang="en-US" sz="1400" b="1"/>
              <a:t>Optional (but helpful)</a:t>
            </a:r>
          </a:p>
          <a:p>
            <a:endParaRPr lang="en-US" sz="1400" b="1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/>
              <a:t>Generate lists of column headers to assist with development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8E28997-005C-4FA9-85AD-720628AC6FA4}"/>
              </a:ext>
            </a:extLst>
          </p:cNvPr>
          <p:cNvSpPr/>
          <p:nvPr/>
        </p:nvSpPr>
        <p:spPr>
          <a:xfrm>
            <a:off x="2240280" y="3413760"/>
            <a:ext cx="1120140" cy="685800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B7EA8D6-BAE9-487C-8C30-946DB9C5E36E}"/>
              </a:ext>
            </a:extLst>
          </p:cNvPr>
          <p:cNvSpPr/>
          <p:nvPr/>
        </p:nvSpPr>
        <p:spPr>
          <a:xfrm>
            <a:off x="5082539" y="3410447"/>
            <a:ext cx="1188667" cy="685800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764F6A5-4A95-456A-AFFC-9A602D2F1509}"/>
              </a:ext>
            </a:extLst>
          </p:cNvPr>
          <p:cNvSpPr/>
          <p:nvPr/>
        </p:nvSpPr>
        <p:spPr>
          <a:xfrm>
            <a:off x="5135880" y="4455645"/>
            <a:ext cx="1066800" cy="639905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CA9699C-1928-46A6-A6D9-63F10A88EF97}"/>
              </a:ext>
            </a:extLst>
          </p:cNvPr>
          <p:cNvSpPr/>
          <p:nvPr/>
        </p:nvSpPr>
        <p:spPr>
          <a:xfrm>
            <a:off x="8329578" y="5131309"/>
            <a:ext cx="3398520" cy="544332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9F3EB1D-6D79-45D9-BD73-CA0F4917E124}"/>
              </a:ext>
            </a:extLst>
          </p:cNvPr>
          <p:cNvSpPr/>
          <p:nvPr/>
        </p:nvSpPr>
        <p:spPr>
          <a:xfrm>
            <a:off x="8329579" y="2147062"/>
            <a:ext cx="3398520" cy="352298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F569CAB-58E8-4C5C-8FBB-AF66F36811E0}"/>
              </a:ext>
            </a:extLst>
          </p:cNvPr>
          <p:cNvSpPr/>
          <p:nvPr/>
        </p:nvSpPr>
        <p:spPr>
          <a:xfrm>
            <a:off x="5082538" y="1923259"/>
            <a:ext cx="1188667" cy="1393057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E668679-A436-4CAB-8763-D425B30851C0}"/>
              </a:ext>
            </a:extLst>
          </p:cNvPr>
          <p:cNvSpPr/>
          <p:nvPr/>
        </p:nvSpPr>
        <p:spPr>
          <a:xfrm>
            <a:off x="2240281" y="1923258"/>
            <a:ext cx="1120140" cy="1393057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BF01746-559F-4CD7-BFE1-B6E0B69E76ED}"/>
              </a:ext>
            </a:extLst>
          </p:cNvPr>
          <p:cNvSpPr/>
          <p:nvPr/>
        </p:nvSpPr>
        <p:spPr>
          <a:xfrm>
            <a:off x="6595594" y="1923257"/>
            <a:ext cx="1188667" cy="645817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51330E1-75E2-400A-A7EE-5DB5D856519C}"/>
              </a:ext>
            </a:extLst>
          </p:cNvPr>
          <p:cNvSpPr/>
          <p:nvPr/>
        </p:nvSpPr>
        <p:spPr>
          <a:xfrm>
            <a:off x="6603269" y="2670498"/>
            <a:ext cx="1188667" cy="645817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67A78EF-105C-42CF-B8C3-3E287A13F64E}"/>
              </a:ext>
            </a:extLst>
          </p:cNvPr>
          <p:cNvSpPr/>
          <p:nvPr/>
        </p:nvSpPr>
        <p:spPr>
          <a:xfrm>
            <a:off x="8329578" y="3899661"/>
            <a:ext cx="3398520" cy="352299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0168C13-4368-404D-B5C4-FB3DD1C53915}"/>
              </a:ext>
            </a:extLst>
          </p:cNvPr>
          <p:cNvSpPr/>
          <p:nvPr/>
        </p:nvSpPr>
        <p:spPr>
          <a:xfrm>
            <a:off x="10637520" y="0"/>
            <a:ext cx="1554480" cy="274320"/>
          </a:xfrm>
          <a:prstGeom prst="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i="1">
                <a:solidFill>
                  <a:schemeClr val="bg1"/>
                </a:solidFill>
              </a:rPr>
              <a:t>ADVANCED TOPIC</a:t>
            </a:r>
            <a:endParaRPr lang="en-US" sz="11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2171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CB7BF72-14B9-A94D-B2BE-60488F66F43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Presenters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EECD94-17E8-6B4C-84AE-7E6D5C31D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introduction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5D2FEC3-F429-DA4F-B71E-4864E3D34162}"/>
              </a:ext>
            </a:extLst>
          </p:cNvPr>
          <p:cNvSpPr/>
          <p:nvPr/>
        </p:nvSpPr>
        <p:spPr>
          <a:xfrm>
            <a:off x="696479" y="1033272"/>
            <a:ext cx="411480" cy="5486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B98689-8E0D-7944-87F2-C62531C54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463DB-7B07-6943-80E3-B9A8273C7E22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5" name="Picture 4" descr="A picture containing person, outdoor, person, posing&#10;&#10;Description automatically generated">
            <a:extLst>
              <a:ext uri="{FF2B5EF4-FFF2-40B4-BE49-F238E27FC236}">
                <a16:creationId xmlns:a16="http://schemas.microsoft.com/office/drawing/2014/main" id="{83AD2959-E2C3-4207-A7E6-935D92E387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154" b="6542"/>
          <a:stretch/>
        </p:blipFill>
        <p:spPr>
          <a:xfrm>
            <a:off x="5071919" y="1864454"/>
            <a:ext cx="2048161" cy="2224601"/>
          </a:xfrm>
          <a:prstGeom prst="rect">
            <a:avLst/>
          </a:prstGeom>
        </p:spPr>
      </p:pic>
      <p:pic>
        <p:nvPicPr>
          <p:cNvPr id="10" name="Picture 9" descr="A person with his arms crossed&#10;&#10;Description automatically generated with medium confidence">
            <a:extLst>
              <a:ext uri="{FF2B5EF4-FFF2-40B4-BE49-F238E27FC236}">
                <a16:creationId xmlns:a16="http://schemas.microsoft.com/office/drawing/2014/main" id="{9BE51B5A-EFCC-41CC-8E29-636987C6AD1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780" t="18385" r="18686" b="50326"/>
          <a:stretch/>
        </p:blipFill>
        <p:spPr>
          <a:xfrm>
            <a:off x="1087582" y="1864454"/>
            <a:ext cx="2727033" cy="2224602"/>
          </a:xfrm>
          <a:prstGeom prst="rect">
            <a:avLst/>
          </a:prstGeom>
        </p:spPr>
      </p:pic>
      <p:pic>
        <p:nvPicPr>
          <p:cNvPr id="12" name="Picture 11" descr="A person wearing a hat&#10;&#10;Description automatically generated with medium confidence">
            <a:extLst>
              <a:ext uri="{FF2B5EF4-FFF2-40B4-BE49-F238E27FC236}">
                <a16:creationId xmlns:a16="http://schemas.microsoft.com/office/drawing/2014/main" id="{06715DA4-2676-4259-B2E4-DE0C52F48D0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275"/>
          <a:stretch/>
        </p:blipFill>
        <p:spPr>
          <a:xfrm>
            <a:off x="8377384" y="1864454"/>
            <a:ext cx="2253327" cy="222460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4ADC962-BF2D-49F0-BD1E-A6BD66CAF06F}"/>
              </a:ext>
            </a:extLst>
          </p:cNvPr>
          <p:cNvSpPr txBox="1"/>
          <p:nvPr/>
        </p:nvSpPr>
        <p:spPr>
          <a:xfrm>
            <a:off x="1087582" y="4313951"/>
            <a:ext cx="2902528" cy="78167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 b="1">
                <a:solidFill>
                  <a:schemeClr val="tx1"/>
                </a:solidFill>
              </a:rPr>
              <a:t>Dr. Kristopher Dane</a:t>
            </a:r>
          </a:p>
          <a:p>
            <a:pPr algn="l"/>
            <a:r>
              <a:rPr lang="en-US"/>
              <a:t>Director of Digital Design</a:t>
            </a:r>
          </a:p>
          <a:p>
            <a:pPr algn="l"/>
            <a:r>
              <a:rPr lang="en-US">
                <a:solidFill>
                  <a:schemeClr val="tx1"/>
                </a:solidFill>
              </a:rPr>
              <a:t>Seattle, WA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949A5D9-8F59-468A-BE3C-DF22B416077E}"/>
              </a:ext>
            </a:extLst>
          </p:cNvPr>
          <p:cNvSpPr txBox="1"/>
          <p:nvPr/>
        </p:nvSpPr>
        <p:spPr>
          <a:xfrm>
            <a:off x="5071919" y="4313951"/>
            <a:ext cx="2902528" cy="78167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 b="1">
                <a:solidFill>
                  <a:schemeClr val="tx1"/>
                </a:solidFill>
              </a:rPr>
              <a:t>Sean McDonald</a:t>
            </a:r>
          </a:p>
          <a:p>
            <a:pPr algn="l"/>
            <a:r>
              <a:rPr lang="en-US"/>
              <a:t>Corporate BIM Manager</a:t>
            </a:r>
          </a:p>
          <a:p>
            <a:pPr algn="l"/>
            <a:r>
              <a:rPr lang="en-US">
                <a:solidFill>
                  <a:schemeClr val="tx1"/>
                </a:solidFill>
              </a:rPr>
              <a:t>Chicago, IL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793EABE-45AB-4A77-A897-9AD1E7142457}"/>
              </a:ext>
            </a:extLst>
          </p:cNvPr>
          <p:cNvSpPr txBox="1"/>
          <p:nvPr/>
        </p:nvSpPr>
        <p:spPr>
          <a:xfrm>
            <a:off x="8377384" y="4313951"/>
            <a:ext cx="2902528" cy="78167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 b="1">
                <a:solidFill>
                  <a:schemeClr val="tx1"/>
                </a:solidFill>
              </a:rPr>
              <a:t>Dr. James Feracor</a:t>
            </a:r>
          </a:p>
          <a:p>
            <a:pPr algn="l"/>
            <a:r>
              <a:rPr lang="en-US"/>
              <a:t>Digital Design Technologist</a:t>
            </a:r>
          </a:p>
          <a:p>
            <a:pPr algn="l"/>
            <a:r>
              <a:rPr lang="en-US">
                <a:solidFill>
                  <a:schemeClr val="tx1"/>
                </a:solidFill>
              </a:rPr>
              <a:t>Seattle, WA</a:t>
            </a:r>
          </a:p>
        </p:txBody>
      </p:sp>
      <p:sp>
        <p:nvSpPr>
          <p:cNvPr id="22" name="Speech Bubble: Rectangle with Corners Rounded 21">
            <a:extLst>
              <a:ext uri="{FF2B5EF4-FFF2-40B4-BE49-F238E27FC236}">
                <a16:creationId xmlns:a16="http://schemas.microsoft.com/office/drawing/2014/main" id="{8AF95D8A-65DF-4A6A-8E27-83A6C8ACC9F0}"/>
              </a:ext>
            </a:extLst>
          </p:cNvPr>
          <p:cNvSpPr/>
          <p:nvPr/>
        </p:nvSpPr>
        <p:spPr>
          <a:xfrm>
            <a:off x="5132173" y="5675641"/>
            <a:ext cx="5791199" cy="863271"/>
          </a:xfrm>
          <a:prstGeom prst="wedgeRoundRectCallout">
            <a:avLst>
              <a:gd name="adj1" fmla="val -22113"/>
              <a:gd name="adj2" fmla="val 76814"/>
              <a:gd name="adj3" fmla="val 1666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We’re hosting another session tomorrow at 10:45am:</a:t>
            </a:r>
            <a:br>
              <a:rPr lang="en-US">
                <a:solidFill>
                  <a:schemeClr val="bg1"/>
                </a:solidFill>
              </a:rPr>
            </a:br>
            <a:r>
              <a:rPr lang="en-US">
                <a:solidFill>
                  <a:schemeClr val="bg1"/>
                </a:solidFill>
              </a:rPr>
              <a:t>3.2.08 “</a:t>
            </a:r>
            <a:r>
              <a:rPr lang="en-US" err="1">
                <a:solidFill>
                  <a:schemeClr val="bg1"/>
                </a:solidFill>
              </a:rPr>
              <a:t>AirTable</a:t>
            </a:r>
            <a:r>
              <a:rPr lang="en-US">
                <a:solidFill>
                  <a:schemeClr val="bg1"/>
                </a:solidFill>
              </a:rPr>
              <a:t> for Version Tracking of Revit Details” </a:t>
            </a:r>
          </a:p>
        </p:txBody>
      </p:sp>
    </p:spTree>
    <p:extLst>
      <p:ext uri="{BB962C8B-B14F-4D97-AF65-F5344CB8AC3E}">
        <p14:creationId xmlns:p14="http://schemas.microsoft.com/office/powerpoint/2010/main" val="924868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ECD94-17E8-6B4C-84AE-7E6D5C31D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do we need to transform data?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5D2FEC3-F429-DA4F-B71E-4864E3D34162}"/>
              </a:ext>
            </a:extLst>
          </p:cNvPr>
          <p:cNvSpPr/>
          <p:nvPr/>
        </p:nvSpPr>
        <p:spPr>
          <a:xfrm>
            <a:off x="696479" y="1033272"/>
            <a:ext cx="411480" cy="5486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B98689-8E0D-7944-87F2-C62531C54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463DB-7B07-6943-80E3-B9A8273C7E22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AE3CD61C-9B03-4915-B907-D6D3DDC047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85800" y="1182359"/>
            <a:ext cx="10820400" cy="457200"/>
          </a:xfrm>
        </p:spPr>
        <p:txBody>
          <a:bodyPr/>
          <a:lstStyle/>
          <a:p>
            <a:r>
              <a:rPr lang="en-US"/>
              <a:t>Transformations pre-programmed in the template make data tables modular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8C7EF5-B6E0-4E87-BFC8-2A9FEFFCB1C6}"/>
              </a:ext>
            </a:extLst>
          </p:cNvPr>
          <p:cNvSpPr txBox="1"/>
          <p:nvPr/>
        </p:nvSpPr>
        <p:spPr>
          <a:xfrm>
            <a:off x="340069" y="1736815"/>
            <a:ext cx="3354877" cy="226453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1400" b="1"/>
              <a:t>Steps for </a:t>
            </a:r>
            <a:r>
              <a:rPr lang="en-US" sz="1400" b="1" err="1"/>
              <a:t>Elements_master</a:t>
            </a:r>
            <a:endParaRPr lang="en-US" sz="1400" b="1"/>
          </a:p>
          <a:p>
            <a:r>
              <a:rPr lang="en-US" sz="1400"/>
              <a:t>1. Load raw data</a:t>
            </a:r>
          </a:p>
          <a:p>
            <a:endParaRPr lang="en-US" sz="1400">
              <a:solidFill>
                <a:schemeClr val="tx1"/>
              </a:solidFill>
            </a:endParaRPr>
          </a:p>
          <a:p>
            <a:r>
              <a:rPr lang="en-US" sz="1400" u="sng">
                <a:solidFill>
                  <a:schemeClr val="accent5"/>
                </a:solidFill>
              </a:rPr>
              <a:t>2. Create duplicate for </a:t>
            </a:r>
            <a:r>
              <a:rPr lang="en-US" sz="1400" u="sng" err="1">
                <a:solidFill>
                  <a:schemeClr val="accent5"/>
                </a:solidFill>
              </a:rPr>
              <a:t>Elements_explore</a:t>
            </a:r>
            <a:endParaRPr lang="en-US" sz="1400" u="sng">
              <a:solidFill>
                <a:schemeClr val="accent5"/>
              </a:solidFill>
            </a:endParaRPr>
          </a:p>
          <a:p>
            <a:endParaRPr lang="en-US" sz="1400"/>
          </a:p>
          <a:p>
            <a:r>
              <a:rPr lang="en-US" sz="1400"/>
              <a:t>3. Remove all other columns except GUID or EID and any columns to be used as slicers for Views</a:t>
            </a:r>
          </a:p>
          <a:p>
            <a:endParaRPr lang="en-US" sz="1400">
              <a:solidFill>
                <a:schemeClr val="tx1"/>
              </a:solidFill>
            </a:endParaRPr>
          </a:p>
          <a:p>
            <a:r>
              <a:rPr lang="en-US" sz="1400"/>
              <a:t>4. Filter any rows not needed</a:t>
            </a:r>
          </a:p>
          <a:p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CA9699C-1928-46A6-A6D9-63F10A88EF97}"/>
              </a:ext>
            </a:extLst>
          </p:cNvPr>
          <p:cNvSpPr/>
          <p:nvPr/>
        </p:nvSpPr>
        <p:spPr>
          <a:xfrm>
            <a:off x="175721" y="2294034"/>
            <a:ext cx="3570261" cy="389899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0168C13-4368-404D-B5C4-FB3DD1C53915}"/>
              </a:ext>
            </a:extLst>
          </p:cNvPr>
          <p:cNvSpPr/>
          <p:nvPr/>
        </p:nvSpPr>
        <p:spPr>
          <a:xfrm>
            <a:off x="10637520" y="0"/>
            <a:ext cx="1554480" cy="274320"/>
          </a:xfrm>
          <a:prstGeom prst="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i="1">
                <a:solidFill>
                  <a:schemeClr val="bg1"/>
                </a:solidFill>
              </a:rPr>
              <a:t>ADVANCED TOPIC</a:t>
            </a:r>
            <a:endParaRPr lang="en-US" sz="1100" b="1">
              <a:solidFill>
                <a:schemeClr val="bg1"/>
              </a:solidFill>
            </a:endParaRP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49E54466-6649-4A05-B627-6E68D6BC4204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3745982" y="1886224"/>
            <a:ext cx="4754551" cy="602760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8ADC4BD-AF45-44E1-866F-E96A4FF9805E}"/>
              </a:ext>
            </a:extLst>
          </p:cNvPr>
          <p:cNvSpPr txBox="1"/>
          <p:nvPr/>
        </p:nvSpPr>
        <p:spPr>
          <a:xfrm>
            <a:off x="8738243" y="1788646"/>
            <a:ext cx="3453757" cy="338448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1400" b="1"/>
              <a:t>Steps for </a:t>
            </a:r>
            <a:r>
              <a:rPr lang="en-US" sz="1400" b="1" err="1"/>
              <a:t>Elements_explore</a:t>
            </a:r>
            <a:endParaRPr lang="en-US" sz="1400" b="1"/>
          </a:p>
          <a:p>
            <a:pPr marL="342900" indent="-342900">
              <a:buAutoNum type="arabicPeriod"/>
            </a:pPr>
            <a:r>
              <a:rPr lang="en-US" sz="1400"/>
              <a:t>Remove all columns used in </a:t>
            </a:r>
            <a:r>
              <a:rPr lang="en-US" sz="1400" err="1"/>
              <a:t>Elements_master</a:t>
            </a:r>
            <a:r>
              <a:rPr lang="en-US" sz="1400"/>
              <a:t> except for GUID or EID</a:t>
            </a:r>
          </a:p>
          <a:p>
            <a:pPr marL="342900" indent="-342900">
              <a:buAutoNum type="arabicPeriod"/>
            </a:pPr>
            <a:endParaRPr lang="en-US" sz="1400"/>
          </a:p>
          <a:p>
            <a:pPr marL="342900" indent="-342900">
              <a:buFontTx/>
              <a:buAutoNum type="arabicPeriod"/>
            </a:pPr>
            <a:r>
              <a:rPr lang="en-US" sz="1400"/>
              <a:t>(optional) Reformat columns (e.g. change formats to numbers, separate units from quantities, split, etc.)</a:t>
            </a:r>
          </a:p>
          <a:p>
            <a:pPr marL="342900" indent="-342900">
              <a:buFontTx/>
              <a:buAutoNum type="arabicPeriod"/>
            </a:pPr>
            <a:endParaRPr lang="en-US" sz="1400">
              <a:solidFill>
                <a:schemeClr val="tx1"/>
              </a:solidFill>
            </a:endParaRPr>
          </a:p>
          <a:p>
            <a:pPr marL="342900" indent="-342900">
              <a:buFontTx/>
              <a:buAutoNum type="arabicPeriod"/>
            </a:pPr>
            <a:r>
              <a:rPr lang="en-US" sz="1400"/>
              <a:t>(optional) Filter any rows not needed</a:t>
            </a:r>
          </a:p>
          <a:p>
            <a:pPr marL="342900" indent="-342900">
              <a:buFontTx/>
              <a:buAutoNum type="arabicPeriod"/>
            </a:pPr>
            <a:endParaRPr lang="en-US" sz="1400">
              <a:solidFill>
                <a:schemeClr val="tx1"/>
              </a:solidFill>
            </a:endParaRPr>
          </a:p>
          <a:p>
            <a:pPr marL="342900" indent="-342900">
              <a:buFontTx/>
              <a:buAutoNum type="arabicPeriod"/>
            </a:pPr>
            <a:r>
              <a:rPr lang="en-US" sz="1400">
                <a:solidFill>
                  <a:schemeClr val="tx1"/>
                </a:solidFill>
              </a:rPr>
              <a:t>(optional) replace values for consistency (handle blanks, nulls, white spaces)</a:t>
            </a:r>
          </a:p>
          <a:p>
            <a:pPr marL="342900" indent="-342900">
              <a:buAutoNum type="arabicPeriod"/>
            </a:pPr>
            <a:endParaRPr lang="en-US" sz="1400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F972DB74-E925-4DD2-BAD8-BCA2E19F8E7F}"/>
              </a:ext>
            </a:extLst>
          </p:cNvPr>
          <p:cNvGrpSpPr/>
          <p:nvPr/>
        </p:nvGrpSpPr>
        <p:grpSpPr>
          <a:xfrm>
            <a:off x="4203568" y="3075885"/>
            <a:ext cx="3784864" cy="2016279"/>
            <a:chOff x="4070555" y="3647685"/>
            <a:chExt cx="3784864" cy="2016279"/>
          </a:xfrm>
        </p:grpSpPr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7E841E04-E728-4747-8A2E-5F36CE214D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70555" y="3647685"/>
              <a:ext cx="3784864" cy="2016279"/>
            </a:xfrm>
            <a:prstGeom prst="rect">
              <a:avLst/>
            </a:prstGeom>
          </p:spPr>
        </p:pic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E48181E1-0F00-4072-AFC0-47E7B7B790C3}"/>
                </a:ext>
              </a:extLst>
            </p:cNvPr>
            <p:cNvSpPr/>
            <p:nvPr/>
          </p:nvSpPr>
          <p:spPr>
            <a:xfrm>
              <a:off x="4070555" y="3647685"/>
              <a:ext cx="1381978" cy="1057208"/>
            </a:xfrm>
            <a:prstGeom prst="rect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B30FA033-F0D3-4CF6-B943-02EA7750B7F2}"/>
                </a:ext>
              </a:extLst>
            </p:cNvPr>
            <p:cNvSpPr/>
            <p:nvPr/>
          </p:nvSpPr>
          <p:spPr>
            <a:xfrm>
              <a:off x="6373489" y="3647685"/>
              <a:ext cx="1381978" cy="949715"/>
            </a:xfrm>
            <a:prstGeom prst="rect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98EED31E-E2B8-4C1D-8F30-81117E002597}"/>
              </a:ext>
            </a:extLst>
          </p:cNvPr>
          <p:cNvSpPr/>
          <p:nvPr/>
        </p:nvSpPr>
        <p:spPr>
          <a:xfrm>
            <a:off x="3599869" y="5209936"/>
            <a:ext cx="4992261" cy="723527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accent2"/>
                </a:solidFill>
              </a:rPr>
              <a:t>All tables based on Elements should be connected to </a:t>
            </a:r>
            <a:r>
              <a:rPr lang="en-US" b="1" err="1">
                <a:solidFill>
                  <a:schemeClr val="accent2"/>
                </a:solidFill>
              </a:rPr>
              <a:t>Elements_master</a:t>
            </a:r>
            <a:r>
              <a:rPr lang="en-US" b="1">
                <a:solidFill>
                  <a:schemeClr val="accent2"/>
                </a:solidFill>
              </a:rPr>
              <a:t> via [EID]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77088908-6B7A-4D3E-B20C-5B516BD97278}"/>
              </a:ext>
            </a:extLst>
          </p:cNvPr>
          <p:cNvCxnSpPr>
            <a:cxnSpLocks/>
          </p:cNvCxnSpPr>
          <p:nvPr/>
        </p:nvCxnSpPr>
        <p:spPr>
          <a:xfrm flipH="1">
            <a:off x="7988432" y="1886224"/>
            <a:ext cx="649860" cy="1542776"/>
          </a:xfrm>
          <a:prstGeom prst="straightConnector1">
            <a:avLst/>
          </a:prstGeom>
          <a:ln w="28575">
            <a:prstDash val="sysDot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27BE5A75-D777-4D58-B511-A58380FA0508}"/>
              </a:ext>
            </a:extLst>
          </p:cNvPr>
          <p:cNvCxnSpPr>
            <a:cxnSpLocks/>
            <a:endCxn id="42" idx="0"/>
          </p:cNvCxnSpPr>
          <p:nvPr/>
        </p:nvCxnSpPr>
        <p:spPr>
          <a:xfrm>
            <a:off x="2810933" y="1886224"/>
            <a:ext cx="2083624" cy="1189661"/>
          </a:xfrm>
          <a:prstGeom prst="straightConnector1">
            <a:avLst/>
          </a:prstGeom>
          <a:ln w="28575">
            <a:prstDash val="sysDot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4791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5AC73D9-17A9-CC47-8BDD-0C03D3D61A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CUSTOMIZE POWER BI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9E1A980-DA6B-418E-8F91-9A0C4A2CA4A3}"/>
              </a:ext>
            </a:extLst>
          </p:cNvPr>
          <p:cNvSpPr/>
          <p:nvPr/>
        </p:nvSpPr>
        <p:spPr>
          <a:xfrm>
            <a:off x="5816382" y="273651"/>
            <a:ext cx="4214979" cy="1234773"/>
          </a:xfrm>
          <a:prstGeom prst="round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20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673FDA1-8AD2-4BF0-AABD-47DEF35CC9C0}"/>
              </a:ext>
            </a:extLst>
          </p:cNvPr>
          <p:cNvGrpSpPr/>
          <p:nvPr/>
        </p:nvGrpSpPr>
        <p:grpSpPr>
          <a:xfrm>
            <a:off x="5208122" y="445777"/>
            <a:ext cx="2296518" cy="966924"/>
            <a:chOff x="4666628" y="1743525"/>
            <a:chExt cx="2111001" cy="888814"/>
          </a:xfrm>
        </p:grpSpPr>
        <p:pic>
          <p:nvPicPr>
            <p:cNvPr id="6" name="Picture 5" descr="Icon&#10;&#10;Description automatically generated">
              <a:extLst>
                <a:ext uri="{FF2B5EF4-FFF2-40B4-BE49-F238E27FC236}">
                  <a16:creationId xmlns:a16="http://schemas.microsoft.com/office/drawing/2014/main" id="{1A614565-90F0-4FA2-B473-0B7460D3C6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11499" y="1743525"/>
              <a:ext cx="888814" cy="888814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C4E2C88-A610-4058-8EF7-4034A6E62F88}"/>
                </a:ext>
              </a:extLst>
            </p:cNvPr>
            <p:cNvSpPr txBox="1"/>
            <p:nvPr/>
          </p:nvSpPr>
          <p:spPr>
            <a:xfrm>
              <a:off x="6034259" y="1743525"/>
              <a:ext cx="743370" cy="498846"/>
            </a:xfrm>
            <a:prstGeom prst="rect">
              <a:avLst/>
            </a:prstGeom>
            <a:solidFill>
              <a:schemeClr val="bg2">
                <a:lumMod val="10000"/>
              </a:schemeClr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none" lIns="0" tIns="0" rIns="0" bIns="0" rtlCol="0" anchor="ctr">
              <a:noAutofit/>
            </a:bodyPr>
            <a:lstStyle/>
            <a:p>
              <a:pPr algn="ctr"/>
              <a:r>
                <a:rPr lang="en-US" sz="1050" b="1">
                  <a:solidFill>
                    <a:schemeClr val="bg1"/>
                  </a:solidFill>
                </a:rPr>
                <a:t>POWER </a:t>
              </a:r>
              <a:br>
                <a:rPr lang="en-US" sz="1050" b="1">
                  <a:solidFill>
                    <a:schemeClr val="bg1"/>
                  </a:solidFill>
                </a:rPr>
              </a:br>
              <a:r>
                <a:rPr lang="en-US" sz="1050" b="1">
                  <a:solidFill>
                    <a:schemeClr val="bg1"/>
                  </a:solidFill>
                </a:rPr>
                <a:t>QUERY </a:t>
              </a:r>
              <a:br>
                <a:rPr lang="en-US" sz="1050" b="1">
                  <a:solidFill>
                    <a:schemeClr val="bg1"/>
                  </a:solidFill>
                </a:rPr>
              </a:br>
              <a:r>
                <a:rPr lang="en-US" sz="1050" b="1">
                  <a:solidFill>
                    <a:schemeClr val="bg1"/>
                  </a:solidFill>
                </a:rPr>
                <a:t>EDITOR</a:t>
              </a:r>
            </a:p>
          </p:txBody>
        </p:sp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D1EDF2AE-6E5C-471A-96D7-17A1CF99B0AE}"/>
                </a:ext>
              </a:extLst>
            </p:cNvPr>
            <p:cNvSpPr/>
            <p:nvPr/>
          </p:nvSpPr>
          <p:spPr>
            <a:xfrm>
              <a:off x="4666628" y="2072050"/>
              <a:ext cx="510851" cy="171450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384C47FD-9EA7-4B62-9BE3-9E11759677EF}"/>
              </a:ext>
            </a:extLst>
          </p:cNvPr>
          <p:cNvGrpSpPr/>
          <p:nvPr/>
        </p:nvGrpSpPr>
        <p:grpSpPr>
          <a:xfrm>
            <a:off x="10872171" y="466502"/>
            <a:ext cx="914400" cy="914400"/>
            <a:chOff x="10770624" y="368279"/>
            <a:chExt cx="1134096" cy="1134096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BA41CB13-0B96-4CCE-9C56-6B85A30B2256}"/>
                </a:ext>
              </a:extLst>
            </p:cNvPr>
            <p:cNvSpPr/>
            <p:nvPr/>
          </p:nvSpPr>
          <p:spPr>
            <a:xfrm>
              <a:off x="10770624" y="368279"/>
              <a:ext cx="1134096" cy="1134096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Graphic 9" descr="Lightbulb and gear with solid fill">
              <a:extLst>
                <a:ext uri="{FF2B5EF4-FFF2-40B4-BE49-F238E27FC236}">
                  <a16:creationId xmlns:a16="http://schemas.microsoft.com/office/drawing/2014/main" id="{AC3491CB-A004-4A3D-9548-C9E129C7585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840293" y="437948"/>
              <a:ext cx="994758" cy="994758"/>
            </a:xfrm>
            <a:prstGeom prst="rect">
              <a:avLst/>
            </a:prstGeom>
          </p:spPr>
        </p:pic>
      </p:grp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4CB2E688-1D2F-4381-B08D-0576C65772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9892" y="397890"/>
            <a:ext cx="1074874" cy="1074874"/>
          </a:xfrm>
          <a:prstGeom prst="rect">
            <a:avLst/>
          </a:prstGeom>
        </p:spPr>
      </p:pic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112AEBEF-0472-4972-9E41-7AC19F706D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99335" y="434705"/>
            <a:ext cx="977995" cy="977995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6B8CE9EB-CD83-4B9A-8D00-5FFD4B316583}"/>
              </a:ext>
            </a:extLst>
          </p:cNvPr>
          <p:cNvGrpSpPr/>
          <p:nvPr/>
        </p:nvGrpSpPr>
        <p:grpSpPr>
          <a:xfrm>
            <a:off x="4031303" y="355139"/>
            <a:ext cx="1245449" cy="1124303"/>
            <a:chOff x="4013464" y="4955648"/>
            <a:chExt cx="1144839" cy="1033480"/>
          </a:xfrm>
        </p:grpSpPr>
        <p:pic>
          <p:nvPicPr>
            <p:cNvPr id="14" name="Picture 2" descr="Json-file Icons - SVG and PNG Json-file Icons | Noun Project">
              <a:extLst>
                <a:ext uri="{FF2B5EF4-FFF2-40B4-BE49-F238E27FC236}">
                  <a16:creationId xmlns:a16="http://schemas.microsoft.com/office/drawing/2014/main" id="{9327673A-7A03-4B78-8502-6E1C9060B0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13464" y="4955648"/>
              <a:ext cx="1033480" cy="1033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A307B8F-108E-4274-BB76-CC22493C1A07}"/>
                </a:ext>
              </a:extLst>
            </p:cNvPr>
            <p:cNvSpPr txBox="1"/>
            <p:nvPr/>
          </p:nvSpPr>
          <p:spPr>
            <a:xfrm>
              <a:off x="4839216" y="4978071"/>
              <a:ext cx="319087" cy="309562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algn="l"/>
              <a:r>
                <a:rPr lang="en-US" b="1">
                  <a:solidFill>
                    <a:schemeClr val="accent2"/>
                  </a:solidFill>
                </a:rPr>
                <a:t>x5</a:t>
              </a:r>
            </a:p>
          </p:txBody>
        </p:sp>
      </p:grp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CDB2A3D9-31DC-43B9-A0CE-FBCDE2B80806}"/>
              </a:ext>
            </a:extLst>
          </p:cNvPr>
          <p:cNvSpPr/>
          <p:nvPr/>
        </p:nvSpPr>
        <p:spPr>
          <a:xfrm>
            <a:off x="3489904" y="803174"/>
            <a:ext cx="555745" cy="186517"/>
          </a:xfrm>
          <a:prstGeom prst="rightArrow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Plus Sign 16">
            <a:extLst>
              <a:ext uri="{FF2B5EF4-FFF2-40B4-BE49-F238E27FC236}">
                <a16:creationId xmlns:a16="http://schemas.microsoft.com/office/drawing/2014/main" id="{31F3A824-C4FF-4385-BF32-8C50630AE119}"/>
              </a:ext>
            </a:extLst>
          </p:cNvPr>
          <p:cNvSpPr/>
          <p:nvPr/>
        </p:nvSpPr>
        <p:spPr>
          <a:xfrm>
            <a:off x="1708942" y="643931"/>
            <a:ext cx="505003" cy="505003"/>
          </a:xfrm>
          <a:prstGeom prst="mathPlus">
            <a:avLst>
              <a:gd name="adj1" fmla="val 15313"/>
            </a:avLst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Icon&#10;&#10;Description automatically generated">
            <a:extLst>
              <a:ext uri="{FF2B5EF4-FFF2-40B4-BE49-F238E27FC236}">
                <a16:creationId xmlns:a16="http://schemas.microsoft.com/office/drawing/2014/main" id="{327B9352-1FAC-45F9-A941-5CD6446146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5593" y="445777"/>
            <a:ext cx="966924" cy="96692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053FEC9-9071-4E5E-AD25-7CC710C1FBF7}"/>
              </a:ext>
            </a:extLst>
          </p:cNvPr>
          <p:cNvSpPr txBox="1"/>
          <p:nvPr/>
        </p:nvSpPr>
        <p:spPr>
          <a:xfrm>
            <a:off x="9120610" y="445777"/>
            <a:ext cx="754997" cy="435631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sz="1050" b="1">
                <a:solidFill>
                  <a:schemeClr val="bg1"/>
                </a:solidFill>
              </a:rPr>
              <a:t>REPORT </a:t>
            </a:r>
            <a:br>
              <a:rPr lang="en-US" sz="1050" b="1">
                <a:solidFill>
                  <a:schemeClr val="bg1"/>
                </a:solidFill>
              </a:rPr>
            </a:br>
            <a:r>
              <a:rPr lang="en-US" sz="1050" b="1">
                <a:solidFill>
                  <a:schemeClr val="bg1"/>
                </a:solidFill>
              </a:rPr>
              <a:t>EDITOR</a:t>
            </a: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0F3F0A76-B30A-44BB-9AD0-7C6D9F56103D}"/>
              </a:ext>
            </a:extLst>
          </p:cNvPr>
          <p:cNvSpPr/>
          <p:nvPr/>
        </p:nvSpPr>
        <p:spPr>
          <a:xfrm>
            <a:off x="7663537" y="803174"/>
            <a:ext cx="555745" cy="186517"/>
          </a:xfrm>
          <a:prstGeom prst="rightArrow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1294E19F-20B8-42DD-9848-A2522A5C9A91}"/>
              </a:ext>
            </a:extLst>
          </p:cNvPr>
          <p:cNvSpPr/>
          <p:nvPr/>
        </p:nvSpPr>
        <p:spPr>
          <a:xfrm>
            <a:off x="10087534" y="803174"/>
            <a:ext cx="555745" cy="186517"/>
          </a:xfrm>
          <a:prstGeom prst="rightArrow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596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CED6D6-8871-F040-97C9-889D4BD3A0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788646"/>
            <a:ext cx="8525312" cy="4383554"/>
          </a:xfrm>
        </p:spPr>
        <p:txBody>
          <a:bodyPr>
            <a:normAutofit/>
          </a:bodyPr>
          <a:lstStyle/>
          <a:p>
            <a:r>
              <a:rPr lang="en-US"/>
              <a:t>Use Power BI Report editor to </a:t>
            </a:r>
          </a:p>
          <a:p>
            <a:r>
              <a:rPr lang="en-US"/>
              <a:t>Two areas of customization to focus on: </a:t>
            </a:r>
            <a:r>
              <a:rPr lang="en-US" b="1"/>
              <a:t>perceived usefulness, perceived usability</a:t>
            </a:r>
          </a:p>
          <a:p>
            <a:pPr lvl="1"/>
            <a:r>
              <a:rPr lang="en-US" b="1"/>
              <a:t>Perceived Usefulness:</a:t>
            </a:r>
            <a:r>
              <a:rPr lang="en-US"/>
              <a:t> How useful is data model + data visualizations?</a:t>
            </a:r>
          </a:p>
          <a:p>
            <a:pPr lvl="1"/>
            <a:r>
              <a:rPr lang="en-US" b="1"/>
              <a:t>Perceived Usability:</a:t>
            </a:r>
            <a:r>
              <a:rPr lang="en-US"/>
              <a:t> Can users navigate it on their own?</a:t>
            </a:r>
          </a:p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CB7BF72-14B9-A94D-B2BE-60488F66F43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/>
              <a:t>Use Report Editor to align report content to specific needs of intended end users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EECD94-17E8-6B4C-84AE-7E6D5C31D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Customize Power BI Report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5D2FEC3-F429-DA4F-B71E-4864E3D34162}"/>
              </a:ext>
            </a:extLst>
          </p:cNvPr>
          <p:cNvSpPr/>
          <p:nvPr/>
        </p:nvSpPr>
        <p:spPr>
          <a:xfrm>
            <a:off x="696479" y="1033272"/>
            <a:ext cx="411480" cy="5486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B98689-8E0D-7944-87F2-C62531C54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463DB-7B07-6943-80E3-B9A8273C7E22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8C92192-7C1D-431F-A967-A2580D2C91E3}"/>
              </a:ext>
            </a:extLst>
          </p:cNvPr>
          <p:cNvSpPr/>
          <p:nvPr/>
        </p:nvSpPr>
        <p:spPr>
          <a:xfrm>
            <a:off x="1040610" y="4480548"/>
            <a:ext cx="4735899" cy="1458858"/>
          </a:xfrm>
          <a:prstGeom prst="round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b="1"/>
              <a:t>Model Considerations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/>
              <a:t>Additional / alternative visualizations (details)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/>
              <a:t>Additional measures, calculated columns, or tables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/>
              <a:t>Key performance metrics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/>
              <a:t>Table relationships (cardinality and direction)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0514717-78E4-46B6-9B7D-245D90DE4A45}"/>
              </a:ext>
            </a:extLst>
          </p:cNvPr>
          <p:cNvSpPr/>
          <p:nvPr/>
        </p:nvSpPr>
        <p:spPr>
          <a:xfrm>
            <a:off x="6415492" y="4480548"/>
            <a:ext cx="4746578" cy="1458858"/>
          </a:xfrm>
          <a:prstGeom prst="round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b="1"/>
              <a:t>Usability Considerations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/>
              <a:t>Slider syncing / Interactivity features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/>
              <a:t>Tooltips and on-screen guidance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/>
              <a:t>Links to company-specific resources / guidance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/>
              <a:t>Buttons and bookmarks</a:t>
            </a:r>
          </a:p>
        </p:txBody>
      </p: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0D607B7E-1154-4605-BAA1-31A84AD93E99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7399090" y="3716326"/>
            <a:ext cx="1389691" cy="764222"/>
          </a:xfrm>
          <a:prstGeom prst="bentConnector2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84B9277B-0499-4F7E-B024-9A2F0B6711AC}"/>
              </a:ext>
            </a:extLst>
          </p:cNvPr>
          <p:cNvCxnSpPr>
            <a:cxnSpLocks/>
            <a:endCxn id="8" idx="1"/>
          </p:cNvCxnSpPr>
          <p:nvPr/>
        </p:nvCxnSpPr>
        <p:spPr>
          <a:xfrm rot="5400000">
            <a:off x="71594" y="4173611"/>
            <a:ext cx="2005383" cy="67349"/>
          </a:xfrm>
          <a:prstGeom prst="bentConnector4">
            <a:avLst>
              <a:gd name="adj1" fmla="val 439"/>
              <a:gd name="adj2" fmla="val 1037313"/>
            </a:avLst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7354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CED6D6-8871-F040-97C9-889D4BD3A0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788646"/>
            <a:ext cx="8617591" cy="36725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/>
              <a:t>Branding and Aesthetics</a:t>
            </a:r>
          </a:p>
          <a:p>
            <a:r>
              <a:rPr lang="en-US"/>
              <a:t>Users will find report more useful if it feels relevant to specific needs of company</a:t>
            </a:r>
          </a:p>
          <a:p>
            <a:r>
              <a:rPr lang="en-US"/>
              <a:t>Display information in manner that end users expect (standard metrics?)</a:t>
            </a:r>
          </a:p>
          <a:p>
            <a:r>
              <a:rPr lang="en-US"/>
              <a:t>Add tooltips that help users interpret what they see</a:t>
            </a:r>
          </a:p>
          <a:p>
            <a:pPr marL="0" indent="0">
              <a:buNone/>
            </a:pPr>
            <a:r>
              <a:rPr lang="en-US" b="1"/>
              <a:t>Report Versioning + Control Complexity</a:t>
            </a:r>
          </a:p>
          <a:p>
            <a:r>
              <a:rPr lang="en-US"/>
              <a:t>Create alternative versions of pages or reports with different levels of detail</a:t>
            </a:r>
          </a:p>
          <a:p>
            <a:r>
              <a:rPr lang="en-US"/>
              <a:t>Hide details for casual users, but data available on demand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CB7BF72-14B9-A94D-B2BE-60488F66F43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Add branding and customize aesthetics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EECD94-17E8-6B4C-84AE-7E6D5C31D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IDEAS FOR Customizations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5D2FEC3-F429-DA4F-B71E-4864E3D34162}"/>
              </a:ext>
            </a:extLst>
          </p:cNvPr>
          <p:cNvSpPr/>
          <p:nvPr/>
        </p:nvSpPr>
        <p:spPr>
          <a:xfrm>
            <a:off x="696479" y="1033272"/>
            <a:ext cx="411480" cy="5486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B98689-8E0D-7944-87F2-C62531C54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463DB-7B07-6943-80E3-B9A8273C7E22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341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CB7BF72-14B9-A94D-B2BE-60488F66F43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For developers who want to expand on the template model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EECD94-17E8-6B4C-84AE-7E6D5C31D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MODEL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5D2FEC3-F429-DA4F-B71E-4864E3D34162}"/>
              </a:ext>
            </a:extLst>
          </p:cNvPr>
          <p:cNvSpPr/>
          <p:nvPr/>
        </p:nvSpPr>
        <p:spPr>
          <a:xfrm>
            <a:off x="696479" y="1033272"/>
            <a:ext cx="411480" cy="5486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B98689-8E0D-7944-87F2-C62531C54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463DB-7B07-6943-80E3-B9A8273C7E22}" type="slidenum">
              <a:rPr lang="en-US" smtClean="0"/>
              <a:pPr/>
              <a:t>44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EBAFB17-13BA-4CA9-8F09-F0F99FCEDE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0187"/>
          <a:stretch/>
        </p:blipFill>
        <p:spPr>
          <a:xfrm>
            <a:off x="497748" y="1788646"/>
            <a:ext cx="6146334" cy="360923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E1E014D-A49C-424C-83CD-45EF8D524F3D}"/>
              </a:ext>
            </a:extLst>
          </p:cNvPr>
          <p:cNvSpPr txBox="1"/>
          <p:nvPr/>
        </p:nvSpPr>
        <p:spPr>
          <a:xfrm>
            <a:off x="7122253" y="1788646"/>
            <a:ext cx="4773335" cy="30039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1600" b="1"/>
              <a:t>Data Model as it exists in the Power BI template</a:t>
            </a:r>
          </a:p>
          <a:p>
            <a:endParaRPr lang="en-US" sz="1400" b="1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accent5"/>
                </a:solidFill>
              </a:rPr>
              <a:t>Note that Links and Warnings tables are not connected to the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b="1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accent2"/>
                </a:solidFill>
              </a:rPr>
              <a:t>Future development could link elements to views and sheets they belong 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/>
              <a:t>New tables based on Elements or Views should be related to their corresponding ‘master’ table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tx1"/>
                </a:solidFill>
              </a:rPr>
              <a:t>When creating slicers for views or elements, use the ‘master’ table columns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/>
              <a:t>This </a:t>
            </a:r>
            <a:r>
              <a:rPr lang="en-US" sz="1400">
                <a:solidFill>
                  <a:schemeClr val="tx1"/>
                </a:solidFill>
              </a:rPr>
              <a:t>ensures slicers are synced across pages</a:t>
            </a:r>
          </a:p>
          <a:p>
            <a:endParaRPr lang="en-US" sz="1400">
              <a:solidFill>
                <a:schemeClr val="tx1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DA64AE9-7597-42EA-8260-781A70B789F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6928" t="4131" r="3159" b="71023"/>
          <a:stretch/>
        </p:blipFill>
        <p:spPr>
          <a:xfrm>
            <a:off x="3096937" y="5027832"/>
            <a:ext cx="763398" cy="89676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6D0FADA-7C79-44D2-8067-AC54422EC15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7037" t="43919" r="3050" b="31235"/>
          <a:stretch/>
        </p:blipFill>
        <p:spPr>
          <a:xfrm>
            <a:off x="726260" y="5027832"/>
            <a:ext cx="763398" cy="896768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12A67503-D842-4496-BC8F-13DC2E6B715E}"/>
              </a:ext>
            </a:extLst>
          </p:cNvPr>
          <p:cNvSpPr/>
          <p:nvPr/>
        </p:nvSpPr>
        <p:spPr>
          <a:xfrm>
            <a:off x="10637520" y="0"/>
            <a:ext cx="1554480" cy="274320"/>
          </a:xfrm>
          <a:prstGeom prst="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i="1">
                <a:solidFill>
                  <a:schemeClr val="bg1"/>
                </a:solidFill>
              </a:rPr>
              <a:t>ADVANCED TOPIC</a:t>
            </a:r>
            <a:endParaRPr lang="en-US" sz="1100" b="1">
              <a:solidFill>
                <a:schemeClr val="bg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D77975B-7E9A-4837-944F-BC2937C60ACD}"/>
              </a:ext>
            </a:extLst>
          </p:cNvPr>
          <p:cNvSpPr/>
          <p:nvPr/>
        </p:nvSpPr>
        <p:spPr>
          <a:xfrm>
            <a:off x="2852257" y="1708992"/>
            <a:ext cx="1308682" cy="2655746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B5C0EA9-7FE0-4054-9D3F-B992F9D11FEF}"/>
              </a:ext>
            </a:extLst>
          </p:cNvPr>
          <p:cNvSpPr/>
          <p:nvPr/>
        </p:nvSpPr>
        <p:spPr>
          <a:xfrm>
            <a:off x="563460" y="4975642"/>
            <a:ext cx="3480033" cy="1041084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2856DD0-D65B-4880-8B68-A8E265F2549B}"/>
              </a:ext>
            </a:extLst>
          </p:cNvPr>
          <p:cNvSpPr/>
          <p:nvPr/>
        </p:nvSpPr>
        <p:spPr>
          <a:xfrm>
            <a:off x="6937696" y="2101533"/>
            <a:ext cx="4861757" cy="635781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0052407-497B-45B7-ACCF-593F4C468BE5}"/>
              </a:ext>
            </a:extLst>
          </p:cNvPr>
          <p:cNvSpPr/>
          <p:nvPr/>
        </p:nvSpPr>
        <p:spPr>
          <a:xfrm>
            <a:off x="6937696" y="2835994"/>
            <a:ext cx="4862118" cy="570341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8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CED6D6-8871-F040-97C9-889D4BD3A0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1733782"/>
            <a:ext cx="4288872" cy="181023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/>
              <a:t>Query</a:t>
            </a:r>
            <a:r>
              <a:rPr lang="en-US"/>
              <a:t>: Which element types have over 200 elements in the model?</a:t>
            </a:r>
          </a:p>
          <a:p>
            <a:pPr marL="0" indent="0">
              <a:buNone/>
            </a:pPr>
            <a:r>
              <a:rPr lang="en-US" b="1"/>
              <a:t>Solution</a:t>
            </a:r>
            <a:r>
              <a:rPr lang="en-US"/>
              <a:t>: Create calculated table to filter elements table by the number of elements per category, then use as slicer. 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CB7BF72-14B9-A94D-B2BE-60488F66F43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Add a calculated table + relate to existing model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EECD94-17E8-6B4C-84AE-7E6D5C31D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 Customization #1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5D2FEC3-F429-DA4F-B71E-4864E3D34162}"/>
              </a:ext>
            </a:extLst>
          </p:cNvPr>
          <p:cNvSpPr/>
          <p:nvPr/>
        </p:nvSpPr>
        <p:spPr>
          <a:xfrm>
            <a:off x="696479" y="1033272"/>
            <a:ext cx="411480" cy="5486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B98689-8E0D-7944-87F2-C62531C54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463DB-7B07-6943-80E3-B9A8273C7E22}" type="slidenum">
              <a:rPr lang="en-US" smtClean="0"/>
              <a:pPr/>
              <a:t>45</a:t>
            </a:fld>
            <a:endParaRPr lang="en-US"/>
          </a:p>
        </p:txBody>
      </p:sp>
      <p:sp>
        <p:nvSpPr>
          <p:cNvPr id="5" name="Flowchart: Internal Storage 4">
            <a:extLst>
              <a:ext uri="{FF2B5EF4-FFF2-40B4-BE49-F238E27FC236}">
                <a16:creationId xmlns:a16="http://schemas.microsoft.com/office/drawing/2014/main" id="{F9CD4224-B2B3-4B46-95E4-5371CAFC0D08}"/>
              </a:ext>
            </a:extLst>
          </p:cNvPr>
          <p:cNvSpPr/>
          <p:nvPr/>
        </p:nvSpPr>
        <p:spPr>
          <a:xfrm>
            <a:off x="696480" y="4565950"/>
            <a:ext cx="5207022" cy="1109691"/>
          </a:xfrm>
          <a:prstGeom prst="flowChartInternalStorage">
            <a:avLst/>
          </a:prstGeom>
          <a:solidFill>
            <a:schemeClr val="tx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err="1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summarize_type</a:t>
            </a:r>
            <a:r>
              <a:rPr lang="en-US" sz="120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 =</a:t>
            </a:r>
          </a:p>
          <a:p>
            <a:r>
              <a:rPr lang="en-US" sz="120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SUMMARIZE(</a:t>
            </a:r>
            <a:r>
              <a:rPr lang="en-US" sz="1200" err="1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Elements_master</a:t>
            </a:r>
            <a:r>
              <a:rPr lang="en-US" sz="120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,[Type],</a:t>
            </a:r>
          </a:p>
          <a:p>
            <a:r>
              <a:rPr lang="en-US" sz="120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   "Elements", COUNT(</a:t>
            </a:r>
            <a:r>
              <a:rPr lang="en-US" sz="1200" err="1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Elements_master</a:t>
            </a:r>
            <a:r>
              <a:rPr lang="en-US" sz="120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[EID])</a:t>
            </a:r>
          </a:p>
          <a:p>
            <a:r>
              <a:rPr lang="en-US" sz="120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C91390B-9679-4591-A2D8-92B2995BE1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1319" y="4413947"/>
            <a:ext cx="3244485" cy="1005842"/>
          </a:xfrm>
          <a:prstGeom prst="rect">
            <a:avLst/>
          </a:prstGeo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59920F0-6D95-49AF-AFD2-42F96269EE3C}"/>
              </a:ext>
            </a:extLst>
          </p:cNvPr>
          <p:cNvSpPr/>
          <p:nvPr/>
        </p:nvSpPr>
        <p:spPr>
          <a:xfrm>
            <a:off x="696480" y="3638236"/>
            <a:ext cx="5207022" cy="649069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b="1"/>
              <a:t>1. Add Calculated Table w/ DAX</a:t>
            </a:r>
            <a:endParaRPr lang="en-US" sz="110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EF45145-0D45-4F2E-B2FD-746BE446F7DD}"/>
              </a:ext>
            </a:extLst>
          </p:cNvPr>
          <p:cNvSpPr/>
          <p:nvPr/>
        </p:nvSpPr>
        <p:spPr>
          <a:xfrm>
            <a:off x="6510050" y="3638236"/>
            <a:ext cx="4826467" cy="649069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b="1"/>
              <a:t>2. In Model View, relate summary table to master table on [Type] field (both directions)</a:t>
            </a:r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3274719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9B727BE1-EA1D-4052-BFD0-B238A6442F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2146" y="1733782"/>
            <a:ext cx="4294698" cy="481121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CED6D6-8871-F040-97C9-889D4BD3A0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1733782"/>
            <a:ext cx="4288872" cy="181023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/>
              <a:t>Query</a:t>
            </a:r>
            <a:r>
              <a:rPr lang="en-US"/>
              <a:t>: Which element types have over 200 elements in the model?</a:t>
            </a:r>
          </a:p>
          <a:p>
            <a:pPr marL="0" indent="0">
              <a:buNone/>
            </a:pPr>
            <a:r>
              <a:rPr lang="en-US" b="1"/>
              <a:t>Solution</a:t>
            </a:r>
            <a:r>
              <a:rPr lang="en-US"/>
              <a:t>: Create calculated table to filter elements table by the number of elements per category, then use as slicer. 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CB7BF72-14B9-A94D-B2BE-60488F66F43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Add a calculated table + relate to existing model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EECD94-17E8-6B4C-84AE-7E6D5C31D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 Customization #1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5D2FEC3-F429-DA4F-B71E-4864E3D34162}"/>
              </a:ext>
            </a:extLst>
          </p:cNvPr>
          <p:cNvSpPr/>
          <p:nvPr/>
        </p:nvSpPr>
        <p:spPr>
          <a:xfrm>
            <a:off x="696479" y="1033272"/>
            <a:ext cx="411480" cy="5486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B98689-8E0D-7944-87F2-C62531C54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463DB-7B07-6943-80E3-B9A8273C7E22}" type="slidenum">
              <a:rPr lang="en-US" smtClean="0"/>
              <a:pPr/>
              <a:t>46</a:t>
            </a:fld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0E3098E-FDC7-4130-A1AD-4D653EDD4E93}"/>
              </a:ext>
            </a:extLst>
          </p:cNvPr>
          <p:cNvSpPr/>
          <p:nvPr/>
        </p:nvSpPr>
        <p:spPr>
          <a:xfrm>
            <a:off x="6393372" y="5810434"/>
            <a:ext cx="4473862" cy="734558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0432EC7A-6C43-4CFD-AB47-96C31715C127}"/>
              </a:ext>
            </a:extLst>
          </p:cNvPr>
          <p:cNvSpPr/>
          <p:nvPr/>
        </p:nvSpPr>
        <p:spPr>
          <a:xfrm>
            <a:off x="1446413" y="3638236"/>
            <a:ext cx="3204219" cy="982047"/>
          </a:xfrm>
          <a:prstGeom prst="round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b="1"/>
              <a:t>ANSWER:</a:t>
            </a:r>
          </a:p>
          <a:p>
            <a:pPr algn="ctr"/>
            <a:r>
              <a:rPr lang="en-US" sz="1400" b="1"/>
              <a:t>108 types w/ &lt;200 elements</a:t>
            </a:r>
          </a:p>
          <a:p>
            <a:pPr algn="ctr"/>
            <a:r>
              <a:rPr lang="en-US" sz="1400" b="1"/>
              <a:t>3 types w/ 200+ elements</a:t>
            </a:r>
          </a:p>
          <a:p>
            <a:pPr algn="ctr"/>
            <a:endParaRPr lang="en-US" sz="1400"/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9CC70C1B-C0CA-4F50-9CB5-93EA67361B2E}"/>
              </a:ext>
            </a:extLst>
          </p:cNvPr>
          <p:cNvCxnSpPr>
            <a:cxnSpLocks/>
            <a:stCxn id="18" idx="3"/>
            <a:endCxn id="16" idx="1"/>
          </p:cNvCxnSpPr>
          <p:nvPr/>
        </p:nvCxnSpPr>
        <p:spPr>
          <a:xfrm>
            <a:off x="4650632" y="4129260"/>
            <a:ext cx="1742740" cy="2048453"/>
          </a:xfrm>
          <a:prstGeom prst="bentConnector3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8718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CED6D6-8871-F040-97C9-889D4BD3A0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1733782"/>
            <a:ext cx="8944760" cy="14372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/>
              <a:t>Query</a:t>
            </a:r>
            <a:r>
              <a:rPr lang="en-US"/>
              <a:t>: What is the distribution of elements by Level for a selected </a:t>
            </a:r>
            <a:r>
              <a:rPr lang="en-US" err="1"/>
              <a:t>Workset</a:t>
            </a:r>
            <a:r>
              <a:rPr lang="en-US"/>
              <a:t>?</a:t>
            </a:r>
          </a:p>
          <a:p>
            <a:pPr marL="0" indent="0">
              <a:buNone/>
            </a:pPr>
            <a:r>
              <a:rPr lang="en-US" b="1"/>
              <a:t>Solution</a:t>
            </a:r>
            <a:r>
              <a:rPr lang="en-US"/>
              <a:t>:</a:t>
            </a:r>
            <a:br>
              <a:rPr lang="en-US"/>
            </a:br>
            <a:r>
              <a:rPr lang="en-US" b="1">
                <a:solidFill>
                  <a:schemeClr val="accent2"/>
                </a:solidFill>
              </a:rPr>
              <a:t>Create drill-through page with specific view user expecting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CB7BF72-14B9-A94D-B2BE-60488F66F43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Add a drill through page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EECD94-17E8-6B4C-84AE-7E6D5C31D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 Customization #2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5D2FEC3-F429-DA4F-B71E-4864E3D34162}"/>
              </a:ext>
            </a:extLst>
          </p:cNvPr>
          <p:cNvSpPr/>
          <p:nvPr/>
        </p:nvSpPr>
        <p:spPr>
          <a:xfrm>
            <a:off x="696479" y="1033272"/>
            <a:ext cx="411480" cy="5486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B98689-8E0D-7944-87F2-C62531C54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463DB-7B07-6943-80E3-B9A8273C7E22}" type="slidenum">
              <a:rPr lang="en-US" smtClean="0"/>
              <a:pPr/>
              <a:t>47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7DCCE20-727E-4B60-90A0-4AB57451B3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0616" y="3265262"/>
            <a:ext cx="5633207" cy="2794583"/>
          </a:xfrm>
          <a:prstGeom prst="rect">
            <a:avLst/>
          </a:prstGeom>
        </p:spPr>
      </p:pic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CCD4DB0D-77BE-4037-B922-00C6CB599C9F}"/>
              </a:ext>
            </a:extLst>
          </p:cNvPr>
          <p:cNvSpPr/>
          <p:nvPr/>
        </p:nvSpPr>
        <p:spPr>
          <a:xfrm>
            <a:off x="8766824" y="5441590"/>
            <a:ext cx="2812436" cy="844402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b="1"/>
              <a:t>1. Create a new page</a:t>
            </a:r>
            <a:br>
              <a:rPr lang="en-US" sz="1400"/>
            </a:br>
            <a:r>
              <a:rPr lang="en-US" sz="1400"/>
              <a:t>Make sure it is hidden </a:t>
            </a:r>
            <a:br>
              <a:rPr lang="en-US" sz="1400"/>
            </a:br>
            <a:r>
              <a:rPr lang="en-US" sz="1400"/>
              <a:t>(I called mine “DT-Example”</a:t>
            </a:r>
            <a:endParaRPr lang="en-US" sz="100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54644B2-FB27-4325-8FA4-D89931CF136F}"/>
              </a:ext>
            </a:extLst>
          </p:cNvPr>
          <p:cNvSpPr/>
          <p:nvPr/>
        </p:nvSpPr>
        <p:spPr>
          <a:xfrm>
            <a:off x="7033750" y="5863791"/>
            <a:ext cx="608621" cy="290277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25BCD86-7843-4BCC-93D8-4539D1E9F34C}"/>
              </a:ext>
            </a:extLst>
          </p:cNvPr>
          <p:cNvSpPr/>
          <p:nvPr/>
        </p:nvSpPr>
        <p:spPr>
          <a:xfrm>
            <a:off x="7625593" y="4890783"/>
            <a:ext cx="738230" cy="635510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BA96B89E-4586-4384-96D4-735C58D206DB}"/>
              </a:ext>
            </a:extLst>
          </p:cNvPr>
          <p:cNvSpPr/>
          <p:nvPr/>
        </p:nvSpPr>
        <p:spPr>
          <a:xfrm>
            <a:off x="8475663" y="3265262"/>
            <a:ext cx="3394759" cy="1212187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b="1"/>
              <a:t>2. Under ‘Drill through’: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/>
              <a:t>Turn ‘Keep all Filters’ 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/>
              <a:t>Add ‘</a:t>
            </a:r>
            <a:r>
              <a:rPr lang="en-US" sz="1400" err="1"/>
              <a:t>Elements_master</a:t>
            </a:r>
            <a:r>
              <a:rPr lang="en-US" sz="1400"/>
              <a:t>’[</a:t>
            </a:r>
            <a:r>
              <a:rPr lang="en-US" sz="1400" err="1"/>
              <a:t>Workset</a:t>
            </a:r>
            <a:r>
              <a:rPr lang="en-US" sz="1400"/>
              <a:t>] to filter (MUST be column as table)</a:t>
            </a:r>
            <a:endParaRPr lang="en-US" sz="1000"/>
          </a:p>
        </p:txBody>
      </p: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357922EF-7AC0-4AAA-9847-2766FC1857A5}"/>
              </a:ext>
            </a:extLst>
          </p:cNvPr>
          <p:cNvCxnSpPr>
            <a:cxnSpLocks/>
            <a:stCxn id="23" idx="2"/>
            <a:endCxn id="22" idx="3"/>
          </p:cNvCxnSpPr>
          <p:nvPr/>
        </p:nvCxnSpPr>
        <p:spPr>
          <a:xfrm rot="5400000">
            <a:off x="8902889" y="3938383"/>
            <a:ext cx="731089" cy="1809220"/>
          </a:xfrm>
          <a:prstGeom prst="bentConnector2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E03CC036-A630-4D35-8648-3198968D7A1B}"/>
              </a:ext>
            </a:extLst>
          </p:cNvPr>
          <p:cNvCxnSpPr>
            <a:cxnSpLocks/>
            <a:stCxn id="19" idx="1"/>
            <a:endCxn id="20" idx="3"/>
          </p:cNvCxnSpPr>
          <p:nvPr/>
        </p:nvCxnSpPr>
        <p:spPr>
          <a:xfrm rot="10800000" flipV="1">
            <a:off x="7642372" y="5863790"/>
            <a:ext cx="1124453" cy="145139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Speech Bubble: Rectangle with Corners Rounded 32">
            <a:extLst>
              <a:ext uri="{FF2B5EF4-FFF2-40B4-BE49-F238E27FC236}">
                <a16:creationId xmlns:a16="http://schemas.microsoft.com/office/drawing/2014/main" id="{D2EFC5E8-33A1-45C7-99C2-EB181880A77F}"/>
              </a:ext>
            </a:extLst>
          </p:cNvPr>
          <p:cNvSpPr/>
          <p:nvPr/>
        </p:nvSpPr>
        <p:spPr>
          <a:xfrm>
            <a:off x="155196" y="4053852"/>
            <a:ext cx="2437002" cy="847192"/>
          </a:xfrm>
          <a:prstGeom prst="wedgeRoundRectCallout">
            <a:avLst>
              <a:gd name="adj1" fmla="val 60711"/>
              <a:gd name="adj2" fmla="val -114748"/>
              <a:gd name="adj3" fmla="val 16667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/>
              <a:t>Back button automatically created when you add a field to Drill Through</a:t>
            </a:r>
            <a:endParaRPr lang="en-US" sz="100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66CD3A3-EBFA-492C-9EF1-98CA3EBE9CA5}"/>
              </a:ext>
            </a:extLst>
          </p:cNvPr>
          <p:cNvSpPr/>
          <p:nvPr/>
        </p:nvSpPr>
        <p:spPr>
          <a:xfrm>
            <a:off x="2885813" y="3283861"/>
            <a:ext cx="503758" cy="466018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032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CED6D6-8871-F040-97C9-889D4BD3A0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1733782"/>
            <a:ext cx="8944760" cy="114426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/>
              <a:t>Query</a:t>
            </a:r>
            <a:r>
              <a:rPr lang="en-US"/>
              <a:t>: What is the distribution of elements by Level for a selected </a:t>
            </a:r>
            <a:r>
              <a:rPr lang="en-US" err="1"/>
              <a:t>Workset</a:t>
            </a:r>
            <a:r>
              <a:rPr lang="en-US"/>
              <a:t>?</a:t>
            </a:r>
          </a:p>
          <a:p>
            <a:pPr marL="0" indent="0">
              <a:buNone/>
            </a:pPr>
            <a:r>
              <a:rPr lang="en-US" b="1"/>
              <a:t>Solution</a:t>
            </a:r>
            <a:r>
              <a:rPr lang="en-US"/>
              <a:t>:</a:t>
            </a:r>
            <a:br>
              <a:rPr lang="en-US"/>
            </a:br>
            <a:r>
              <a:rPr lang="en-US" b="1">
                <a:solidFill>
                  <a:schemeClr val="accent2"/>
                </a:solidFill>
              </a:rPr>
              <a:t>Create drill-through page with specific view user expecting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CB7BF72-14B9-A94D-B2BE-60488F66F43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Add a drill through page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EECD94-17E8-6B4C-84AE-7E6D5C31D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 Customization #2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5D2FEC3-F429-DA4F-B71E-4864E3D34162}"/>
              </a:ext>
            </a:extLst>
          </p:cNvPr>
          <p:cNvSpPr/>
          <p:nvPr/>
        </p:nvSpPr>
        <p:spPr>
          <a:xfrm>
            <a:off x="696479" y="1033272"/>
            <a:ext cx="411480" cy="5486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B98689-8E0D-7944-87F2-C62531C54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463DB-7B07-6943-80E3-B9A8273C7E22}" type="slidenum">
              <a:rPr lang="en-US" smtClean="0"/>
              <a:pPr/>
              <a:t>48</a:t>
            </a:fld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654E5FF-7373-4B55-9EEE-FBE0A46551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802"/>
          <a:stretch/>
        </p:blipFill>
        <p:spPr>
          <a:xfrm>
            <a:off x="1107959" y="3392002"/>
            <a:ext cx="3808409" cy="287655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DC279E3-ECF6-425D-89C3-6E3A78629E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1870" y="3733397"/>
            <a:ext cx="4790200" cy="2254212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0166F6CA-D5D0-45B7-B42A-1E34E96E93E3}"/>
              </a:ext>
            </a:extLst>
          </p:cNvPr>
          <p:cNvSpPr/>
          <p:nvPr/>
        </p:nvSpPr>
        <p:spPr>
          <a:xfrm>
            <a:off x="1107959" y="3896094"/>
            <a:ext cx="3086956" cy="1255652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71FF6AAF-B040-40E3-8085-C418D9633DBB}"/>
              </a:ext>
            </a:extLst>
          </p:cNvPr>
          <p:cNvCxnSpPr>
            <a:cxnSpLocks/>
            <a:stCxn id="24" idx="3"/>
          </p:cNvCxnSpPr>
          <p:nvPr/>
        </p:nvCxnSpPr>
        <p:spPr>
          <a:xfrm flipV="1">
            <a:off x="4194915" y="4336261"/>
            <a:ext cx="2088439" cy="187659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Speech Bubble: Rectangle with Corners Rounded 26">
            <a:extLst>
              <a:ext uri="{FF2B5EF4-FFF2-40B4-BE49-F238E27FC236}">
                <a16:creationId xmlns:a16="http://schemas.microsoft.com/office/drawing/2014/main" id="{B97218A1-F107-4964-A879-3AD1372A8CE2}"/>
              </a:ext>
            </a:extLst>
          </p:cNvPr>
          <p:cNvSpPr/>
          <p:nvPr/>
        </p:nvSpPr>
        <p:spPr>
          <a:xfrm>
            <a:off x="9689284" y="2626542"/>
            <a:ext cx="2416029" cy="817669"/>
          </a:xfrm>
          <a:prstGeom prst="wedgeRoundRectCallout">
            <a:avLst>
              <a:gd name="adj1" fmla="val -47222"/>
              <a:gd name="adj2" fmla="val 78915"/>
              <a:gd name="adj3" fmla="val 1666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/>
              <a:t>Dynamically see detailed breakdown of a selected </a:t>
            </a:r>
            <a:r>
              <a:rPr lang="en-US" sz="1400" err="1"/>
              <a:t>Workset</a:t>
            </a:r>
            <a:r>
              <a:rPr lang="en-US" sz="1400"/>
              <a:t> like this</a:t>
            </a:r>
            <a:endParaRPr lang="en-US" sz="1000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3471578F-D3DA-420D-9A13-40771D085C9C}"/>
              </a:ext>
            </a:extLst>
          </p:cNvPr>
          <p:cNvSpPr/>
          <p:nvPr/>
        </p:nvSpPr>
        <p:spPr>
          <a:xfrm>
            <a:off x="2382841" y="6037100"/>
            <a:ext cx="3106291" cy="427646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/>
              <a:t>From ‘Element Summary’ page</a:t>
            </a:r>
            <a:endParaRPr lang="en-US" sz="105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30E4CE29-0ADB-41CF-B05C-AED32E2884BA}"/>
              </a:ext>
            </a:extLst>
          </p:cNvPr>
          <p:cNvSpPr/>
          <p:nvPr/>
        </p:nvSpPr>
        <p:spPr>
          <a:xfrm>
            <a:off x="6371870" y="6036004"/>
            <a:ext cx="4790200" cy="427646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/>
              <a:t>'Hidden’ Drill Through page (‘DT-Example’)</a:t>
            </a:r>
            <a:endParaRPr lang="en-US" sz="1050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8AC98CE1-D7B9-4738-9798-FDDBA0861567}"/>
              </a:ext>
            </a:extLst>
          </p:cNvPr>
          <p:cNvSpPr/>
          <p:nvPr/>
        </p:nvSpPr>
        <p:spPr>
          <a:xfrm>
            <a:off x="3012163" y="2878043"/>
            <a:ext cx="2332043" cy="572864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/>
              <a:t>Right click a </a:t>
            </a:r>
            <a:r>
              <a:rPr lang="en-US" sz="1400" err="1"/>
              <a:t>Workset</a:t>
            </a:r>
            <a:r>
              <a:rPr lang="en-US" sz="1400"/>
              <a:t>, then select ‘Drill Through’</a:t>
            </a:r>
            <a:endParaRPr lang="en-US" sz="1000"/>
          </a:p>
        </p:txBody>
      </p: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1ED061F6-876B-49ED-9A24-BA39AFEE7D57}"/>
              </a:ext>
            </a:extLst>
          </p:cNvPr>
          <p:cNvCxnSpPr>
            <a:cxnSpLocks/>
            <a:stCxn id="31" idx="1"/>
            <a:endCxn id="24" idx="0"/>
          </p:cNvCxnSpPr>
          <p:nvPr/>
        </p:nvCxnSpPr>
        <p:spPr>
          <a:xfrm rot="10800000" flipV="1">
            <a:off x="2651437" y="3164474"/>
            <a:ext cx="360726" cy="731619"/>
          </a:xfrm>
          <a:prstGeom prst="bentConnector2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7176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5AC73D9-17A9-CC47-8BDD-0C03D3D61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6349" y="2299734"/>
            <a:ext cx="8959851" cy="1234773"/>
          </a:xfrm>
        </p:spPr>
        <p:txBody>
          <a:bodyPr/>
          <a:lstStyle/>
          <a:p>
            <a:r>
              <a:rPr lang="en-US"/>
              <a:t>Develop your ROADMAP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9E1A980-DA6B-418E-8F91-9A0C4A2CA4A3}"/>
              </a:ext>
            </a:extLst>
          </p:cNvPr>
          <p:cNvSpPr/>
          <p:nvPr/>
        </p:nvSpPr>
        <p:spPr>
          <a:xfrm>
            <a:off x="10650309" y="273651"/>
            <a:ext cx="1332787" cy="1234773"/>
          </a:xfrm>
          <a:prstGeom prst="round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20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673FDA1-8AD2-4BF0-AABD-47DEF35CC9C0}"/>
              </a:ext>
            </a:extLst>
          </p:cNvPr>
          <p:cNvGrpSpPr/>
          <p:nvPr/>
        </p:nvGrpSpPr>
        <p:grpSpPr>
          <a:xfrm>
            <a:off x="5208122" y="445777"/>
            <a:ext cx="2296518" cy="966924"/>
            <a:chOff x="4666628" y="1743525"/>
            <a:chExt cx="2111001" cy="888814"/>
          </a:xfrm>
        </p:grpSpPr>
        <p:pic>
          <p:nvPicPr>
            <p:cNvPr id="6" name="Picture 5" descr="Icon&#10;&#10;Description automatically generated">
              <a:extLst>
                <a:ext uri="{FF2B5EF4-FFF2-40B4-BE49-F238E27FC236}">
                  <a16:creationId xmlns:a16="http://schemas.microsoft.com/office/drawing/2014/main" id="{1A614565-90F0-4FA2-B473-0B7460D3C6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11499" y="1743525"/>
              <a:ext cx="888814" cy="888814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C4E2C88-A610-4058-8EF7-4034A6E62F88}"/>
                </a:ext>
              </a:extLst>
            </p:cNvPr>
            <p:cNvSpPr txBox="1"/>
            <p:nvPr/>
          </p:nvSpPr>
          <p:spPr>
            <a:xfrm>
              <a:off x="6034259" y="1743525"/>
              <a:ext cx="743370" cy="498846"/>
            </a:xfrm>
            <a:prstGeom prst="rect">
              <a:avLst/>
            </a:prstGeom>
            <a:solidFill>
              <a:schemeClr val="bg2">
                <a:lumMod val="10000"/>
              </a:schemeClr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none" lIns="0" tIns="0" rIns="0" bIns="0" rtlCol="0" anchor="ctr">
              <a:noAutofit/>
            </a:bodyPr>
            <a:lstStyle/>
            <a:p>
              <a:pPr algn="ctr"/>
              <a:r>
                <a:rPr lang="en-US" sz="1050" b="1">
                  <a:solidFill>
                    <a:schemeClr val="bg1"/>
                  </a:solidFill>
                </a:rPr>
                <a:t>POWER </a:t>
              </a:r>
              <a:br>
                <a:rPr lang="en-US" sz="1050" b="1">
                  <a:solidFill>
                    <a:schemeClr val="bg1"/>
                  </a:solidFill>
                </a:rPr>
              </a:br>
              <a:r>
                <a:rPr lang="en-US" sz="1050" b="1">
                  <a:solidFill>
                    <a:schemeClr val="bg1"/>
                  </a:solidFill>
                </a:rPr>
                <a:t>QUERY </a:t>
              </a:r>
              <a:br>
                <a:rPr lang="en-US" sz="1050" b="1">
                  <a:solidFill>
                    <a:schemeClr val="bg1"/>
                  </a:solidFill>
                </a:rPr>
              </a:br>
              <a:r>
                <a:rPr lang="en-US" sz="1050" b="1">
                  <a:solidFill>
                    <a:schemeClr val="bg1"/>
                  </a:solidFill>
                </a:rPr>
                <a:t>EDITOR</a:t>
              </a:r>
            </a:p>
          </p:txBody>
        </p:sp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D1EDF2AE-6E5C-471A-96D7-17A1CF99B0AE}"/>
                </a:ext>
              </a:extLst>
            </p:cNvPr>
            <p:cNvSpPr/>
            <p:nvPr/>
          </p:nvSpPr>
          <p:spPr>
            <a:xfrm>
              <a:off x="4666628" y="2072050"/>
              <a:ext cx="510851" cy="171450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384C47FD-9EA7-4B62-9BE3-9E11759677EF}"/>
              </a:ext>
            </a:extLst>
          </p:cNvPr>
          <p:cNvGrpSpPr/>
          <p:nvPr/>
        </p:nvGrpSpPr>
        <p:grpSpPr>
          <a:xfrm>
            <a:off x="10872171" y="466502"/>
            <a:ext cx="914400" cy="914400"/>
            <a:chOff x="10770624" y="368279"/>
            <a:chExt cx="1134096" cy="1134096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BA41CB13-0B96-4CCE-9C56-6B85A30B2256}"/>
                </a:ext>
              </a:extLst>
            </p:cNvPr>
            <p:cNvSpPr/>
            <p:nvPr/>
          </p:nvSpPr>
          <p:spPr>
            <a:xfrm>
              <a:off x="10770624" y="368279"/>
              <a:ext cx="1134096" cy="1134096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Graphic 9" descr="Lightbulb and gear with solid fill">
              <a:extLst>
                <a:ext uri="{FF2B5EF4-FFF2-40B4-BE49-F238E27FC236}">
                  <a16:creationId xmlns:a16="http://schemas.microsoft.com/office/drawing/2014/main" id="{AC3491CB-A004-4A3D-9548-C9E129C7585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840293" y="437948"/>
              <a:ext cx="994758" cy="994758"/>
            </a:xfrm>
            <a:prstGeom prst="rect">
              <a:avLst/>
            </a:prstGeom>
          </p:spPr>
        </p:pic>
      </p:grp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4CB2E688-1D2F-4381-B08D-0576C65772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9892" y="397890"/>
            <a:ext cx="1074874" cy="1074874"/>
          </a:xfrm>
          <a:prstGeom prst="rect">
            <a:avLst/>
          </a:prstGeom>
        </p:spPr>
      </p:pic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112AEBEF-0472-4972-9E41-7AC19F706D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99335" y="434705"/>
            <a:ext cx="977995" cy="977995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6B8CE9EB-CD83-4B9A-8D00-5FFD4B316583}"/>
              </a:ext>
            </a:extLst>
          </p:cNvPr>
          <p:cNvGrpSpPr/>
          <p:nvPr/>
        </p:nvGrpSpPr>
        <p:grpSpPr>
          <a:xfrm>
            <a:off x="4031303" y="355139"/>
            <a:ext cx="1245449" cy="1124303"/>
            <a:chOff x="4013464" y="4955648"/>
            <a:chExt cx="1144839" cy="1033480"/>
          </a:xfrm>
        </p:grpSpPr>
        <p:pic>
          <p:nvPicPr>
            <p:cNvPr id="14" name="Picture 2" descr="Json-file Icons - SVG and PNG Json-file Icons | Noun Project">
              <a:extLst>
                <a:ext uri="{FF2B5EF4-FFF2-40B4-BE49-F238E27FC236}">
                  <a16:creationId xmlns:a16="http://schemas.microsoft.com/office/drawing/2014/main" id="{9327673A-7A03-4B78-8502-6E1C9060B0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13464" y="4955648"/>
              <a:ext cx="1033480" cy="1033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A307B8F-108E-4274-BB76-CC22493C1A07}"/>
                </a:ext>
              </a:extLst>
            </p:cNvPr>
            <p:cNvSpPr txBox="1"/>
            <p:nvPr/>
          </p:nvSpPr>
          <p:spPr>
            <a:xfrm>
              <a:off x="4839216" y="4978071"/>
              <a:ext cx="319087" cy="309562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algn="l"/>
              <a:r>
                <a:rPr lang="en-US" b="1">
                  <a:solidFill>
                    <a:schemeClr val="accent2"/>
                  </a:solidFill>
                </a:rPr>
                <a:t>x5</a:t>
              </a:r>
            </a:p>
          </p:txBody>
        </p:sp>
      </p:grp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CDB2A3D9-31DC-43B9-A0CE-FBCDE2B80806}"/>
              </a:ext>
            </a:extLst>
          </p:cNvPr>
          <p:cNvSpPr/>
          <p:nvPr/>
        </p:nvSpPr>
        <p:spPr>
          <a:xfrm>
            <a:off x="3489904" y="803174"/>
            <a:ext cx="555745" cy="186517"/>
          </a:xfrm>
          <a:prstGeom prst="rightArrow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Plus Sign 16">
            <a:extLst>
              <a:ext uri="{FF2B5EF4-FFF2-40B4-BE49-F238E27FC236}">
                <a16:creationId xmlns:a16="http://schemas.microsoft.com/office/drawing/2014/main" id="{31F3A824-C4FF-4385-BF32-8C50630AE119}"/>
              </a:ext>
            </a:extLst>
          </p:cNvPr>
          <p:cNvSpPr/>
          <p:nvPr/>
        </p:nvSpPr>
        <p:spPr>
          <a:xfrm>
            <a:off x="1708942" y="643931"/>
            <a:ext cx="505003" cy="505003"/>
          </a:xfrm>
          <a:prstGeom prst="mathPlus">
            <a:avLst>
              <a:gd name="adj1" fmla="val 15313"/>
            </a:avLst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Icon&#10;&#10;Description automatically generated">
            <a:extLst>
              <a:ext uri="{FF2B5EF4-FFF2-40B4-BE49-F238E27FC236}">
                <a16:creationId xmlns:a16="http://schemas.microsoft.com/office/drawing/2014/main" id="{327B9352-1FAC-45F9-A941-5CD6446146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5593" y="445777"/>
            <a:ext cx="966924" cy="96692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053FEC9-9071-4E5E-AD25-7CC710C1FBF7}"/>
              </a:ext>
            </a:extLst>
          </p:cNvPr>
          <p:cNvSpPr txBox="1"/>
          <p:nvPr/>
        </p:nvSpPr>
        <p:spPr>
          <a:xfrm>
            <a:off x="9120610" y="445777"/>
            <a:ext cx="754997" cy="435631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sz="1050" b="1">
                <a:solidFill>
                  <a:schemeClr val="bg1"/>
                </a:solidFill>
              </a:rPr>
              <a:t>REPORT </a:t>
            </a:r>
            <a:br>
              <a:rPr lang="en-US" sz="1050" b="1">
                <a:solidFill>
                  <a:schemeClr val="bg1"/>
                </a:solidFill>
              </a:rPr>
            </a:br>
            <a:r>
              <a:rPr lang="en-US" sz="1050" b="1">
                <a:solidFill>
                  <a:schemeClr val="bg1"/>
                </a:solidFill>
              </a:rPr>
              <a:t>EDITOR</a:t>
            </a: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0F3F0A76-B30A-44BB-9AD0-7C6D9F56103D}"/>
              </a:ext>
            </a:extLst>
          </p:cNvPr>
          <p:cNvSpPr/>
          <p:nvPr/>
        </p:nvSpPr>
        <p:spPr>
          <a:xfrm>
            <a:off x="7663537" y="803174"/>
            <a:ext cx="555745" cy="186517"/>
          </a:xfrm>
          <a:prstGeom prst="rightArrow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1294E19F-20B8-42DD-9848-A2522A5C9A91}"/>
              </a:ext>
            </a:extLst>
          </p:cNvPr>
          <p:cNvSpPr/>
          <p:nvPr/>
        </p:nvSpPr>
        <p:spPr>
          <a:xfrm>
            <a:off x="10087534" y="803174"/>
            <a:ext cx="555745" cy="186517"/>
          </a:xfrm>
          <a:prstGeom prst="rightArrow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564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CED6D6-8871-F040-97C9-889D4BD3A0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733782"/>
            <a:ext cx="5560888" cy="4475234"/>
          </a:xfrm>
        </p:spPr>
        <p:txBody>
          <a:bodyPr>
            <a:normAutofit/>
          </a:bodyPr>
          <a:lstStyle/>
          <a:p>
            <a:r>
              <a:rPr lang="en-US"/>
              <a:t>Checking Revit models is resource intensive!</a:t>
            </a:r>
          </a:p>
          <a:p>
            <a:pPr lvl="1"/>
            <a:r>
              <a:rPr lang="en-US"/>
              <a:t>Time-consuming, tedious, and inconsistent when performed manually</a:t>
            </a:r>
          </a:p>
          <a:p>
            <a:pPr lvl="1"/>
            <a:r>
              <a:rPr lang="en-US"/>
              <a:t>Not easy to query / search elements in model using Revit UI… and tons of elements!</a:t>
            </a:r>
          </a:p>
          <a:p>
            <a:r>
              <a:rPr lang="en-US"/>
              <a:t>Need ability to diagnose model health quickly, consistently, on demand</a:t>
            </a:r>
          </a:p>
          <a:p>
            <a:r>
              <a:rPr lang="en-US"/>
              <a:t>Checks yield info valuable in diagnosing potential model issues / measuring model health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CB7BF72-14B9-A94D-B2BE-60488F66F43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Model Review is Hard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EECD94-17E8-6B4C-84AE-7E6D5C31D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Problem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5D2FEC3-F429-DA4F-B71E-4864E3D34162}"/>
              </a:ext>
            </a:extLst>
          </p:cNvPr>
          <p:cNvSpPr/>
          <p:nvPr/>
        </p:nvSpPr>
        <p:spPr>
          <a:xfrm>
            <a:off x="696479" y="1033272"/>
            <a:ext cx="411480" cy="5486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B98689-8E0D-7944-87F2-C62531C54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463DB-7B07-6943-80E3-B9A8273C7E22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58938D3-1027-4A51-AC04-75B20778B60B}"/>
              </a:ext>
            </a:extLst>
          </p:cNvPr>
          <p:cNvSpPr txBox="1">
            <a:spLocks/>
          </p:cNvSpPr>
          <p:nvPr/>
        </p:nvSpPr>
        <p:spPr>
          <a:xfrm>
            <a:off x="6696182" y="1733782"/>
            <a:ext cx="4961562" cy="4381500"/>
          </a:xfrm>
          <a:prstGeom prst="rect">
            <a:avLst/>
          </a:prstGeom>
        </p:spPr>
        <p:txBody>
          <a:bodyPr vert="horz" lIns="0" tIns="0" rIns="0" bIns="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/>
              <a:t>How many sheets do I have?</a:t>
            </a:r>
          </a:p>
          <a:p>
            <a:pPr lvl="1"/>
            <a:r>
              <a:rPr lang="en-US"/>
              <a:t>How many views are on sheets?</a:t>
            </a:r>
          </a:p>
          <a:p>
            <a:pPr lvl="1"/>
            <a:r>
              <a:rPr lang="en-US"/>
              <a:t>Are the right kinds of things in the right views? </a:t>
            </a:r>
          </a:p>
          <a:p>
            <a:pPr lvl="1"/>
            <a:r>
              <a:rPr lang="en-US"/>
              <a:t>Are objects in the correct </a:t>
            </a:r>
            <a:r>
              <a:rPr lang="en-US" err="1"/>
              <a:t>worksets</a:t>
            </a:r>
            <a:r>
              <a:rPr lang="en-US"/>
              <a:t>?</a:t>
            </a:r>
          </a:p>
          <a:p>
            <a:pPr lvl="1"/>
            <a:r>
              <a:rPr lang="en-US"/>
              <a:t>How much and what kind of stuff so I have in my model?</a:t>
            </a:r>
          </a:p>
          <a:p>
            <a:pPr lvl="1"/>
            <a:r>
              <a:rPr lang="en-US"/>
              <a:t>What are the design quantities of the model elements?</a:t>
            </a:r>
          </a:p>
          <a:p>
            <a:pPr lvl="1"/>
            <a:r>
              <a:rPr lang="en-US"/>
              <a:t>Can I dump model data to Excel for further analysis?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5592288-E2BE-4A8A-B8A2-BFA9280CA03D}"/>
              </a:ext>
            </a:extLst>
          </p:cNvPr>
          <p:cNvSpPr/>
          <p:nvPr/>
        </p:nvSpPr>
        <p:spPr>
          <a:xfrm>
            <a:off x="6750605" y="1584829"/>
            <a:ext cx="4755596" cy="4475234"/>
          </a:xfrm>
          <a:prstGeom prst="roundRect">
            <a:avLst/>
          </a:prstGeom>
          <a:noFill/>
          <a:ln w="3810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7C3BB52-8EAA-45B3-8797-D21E1A738A36}"/>
              </a:ext>
            </a:extLst>
          </p:cNvPr>
          <p:cNvSpPr txBox="1">
            <a:spLocks/>
          </p:cNvSpPr>
          <p:nvPr/>
        </p:nvSpPr>
        <p:spPr>
          <a:xfrm>
            <a:off x="6596470" y="1251257"/>
            <a:ext cx="3357601" cy="31940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/>
              <a:t>Some questions for models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092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CB7BF72-14B9-A94D-B2BE-60488F66F43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Consider the opportunity costs of your deployment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EECD94-17E8-6B4C-84AE-7E6D5C31D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Advantages and limitations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5D2FEC3-F429-DA4F-B71E-4864E3D34162}"/>
              </a:ext>
            </a:extLst>
          </p:cNvPr>
          <p:cNvSpPr/>
          <p:nvPr/>
        </p:nvSpPr>
        <p:spPr>
          <a:xfrm>
            <a:off x="696479" y="1033272"/>
            <a:ext cx="411480" cy="5486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B98689-8E0D-7944-87F2-C62531C54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463DB-7B07-6943-80E3-B9A8273C7E22}" type="slidenum">
              <a:rPr lang="en-US" smtClean="0"/>
              <a:pPr/>
              <a:t>50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218AB5-2AED-4E32-BA4F-C19192549619}"/>
              </a:ext>
            </a:extLst>
          </p:cNvPr>
          <p:cNvSpPr/>
          <p:nvPr/>
        </p:nvSpPr>
        <p:spPr>
          <a:xfrm>
            <a:off x="7514170" y="1724386"/>
            <a:ext cx="4365922" cy="457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/>
              <a:t>Limitations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BB6CE91-ACC3-4AB2-AE96-ADEC13CDE80D}"/>
              </a:ext>
            </a:extLst>
          </p:cNvPr>
          <p:cNvSpPr/>
          <p:nvPr/>
        </p:nvSpPr>
        <p:spPr>
          <a:xfrm>
            <a:off x="2770743" y="1724386"/>
            <a:ext cx="4619957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/>
              <a:t>Advantages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80D7AC4-9C24-4BBC-A403-9A876FAEE7E5}"/>
              </a:ext>
            </a:extLst>
          </p:cNvPr>
          <p:cNvSpPr/>
          <p:nvPr/>
        </p:nvSpPr>
        <p:spPr>
          <a:xfrm>
            <a:off x="7514170" y="3557169"/>
            <a:ext cx="4365922" cy="1238828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/>
              <a:t>No publishing, collaboration features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/>
              <a:t>Does not leverage best features of </a:t>
            </a:r>
            <a:r>
              <a:rPr lang="en-US" sz="1400" err="1"/>
              <a:t>Sharepoint</a:t>
            </a:r>
            <a:endParaRPr lang="en-US" sz="1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/>
              <a:t>Sub-optimal workflow for end users, who must refresh data each time (takes time to re-calculate)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CD88D46-DE19-4C37-9D9E-0752967B31BD}"/>
              </a:ext>
            </a:extLst>
          </p:cNvPr>
          <p:cNvSpPr/>
          <p:nvPr/>
        </p:nvSpPr>
        <p:spPr>
          <a:xfrm>
            <a:off x="381000" y="3557167"/>
            <a:ext cx="2263909" cy="123882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b="1"/>
              <a:t>Power BI Desktop (Free Only)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FC43EE7-C6A3-4C53-A0D3-53DF9DBA9C63}"/>
              </a:ext>
            </a:extLst>
          </p:cNvPr>
          <p:cNvSpPr/>
          <p:nvPr/>
        </p:nvSpPr>
        <p:spPr>
          <a:xfrm>
            <a:off x="380999" y="4866435"/>
            <a:ext cx="2263909" cy="103867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b="1"/>
              <a:t>Power BI Pro </a:t>
            </a:r>
            <a:br>
              <a:rPr lang="en-US" sz="1600" b="1"/>
            </a:br>
            <a:r>
              <a:rPr lang="en-US" sz="1600" b="1"/>
              <a:t>(or higher) </a:t>
            </a:r>
          </a:p>
        </p:txBody>
      </p:sp>
      <p:sp>
        <p:nvSpPr>
          <p:cNvPr id="20" name="Rectangle: Rounded Corners 12">
            <a:extLst>
              <a:ext uri="{FF2B5EF4-FFF2-40B4-BE49-F238E27FC236}">
                <a16:creationId xmlns:a16="http://schemas.microsoft.com/office/drawing/2014/main" id="{AD03794C-8F6A-40E0-932E-F7C25EDB29D5}"/>
              </a:ext>
            </a:extLst>
          </p:cNvPr>
          <p:cNvSpPr/>
          <p:nvPr/>
        </p:nvSpPr>
        <p:spPr>
          <a:xfrm>
            <a:off x="7514170" y="4866435"/>
            <a:ext cx="4365922" cy="103867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/>
              <a:t>Complex merges cannot be done without Premium level (but there are workarounds!)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/>
              <a:t>JSON files are not centrally managed (no tracking)</a:t>
            </a:r>
          </a:p>
        </p:txBody>
      </p:sp>
      <p:sp>
        <p:nvSpPr>
          <p:cNvPr id="21" name="Rectangle: Rounded Corners 13">
            <a:extLst>
              <a:ext uri="{FF2B5EF4-FFF2-40B4-BE49-F238E27FC236}">
                <a16:creationId xmlns:a16="http://schemas.microsoft.com/office/drawing/2014/main" id="{A7E595F2-BC47-472B-87DB-0B234D1A773F}"/>
              </a:ext>
            </a:extLst>
          </p:cNvPr>
          <p:cNvSpPr/>
          <p:nvPr/>
        </p:nvSpPr>
        <p:spPr>
          <a:xfrm>
            <a:off x="2770743" y="4866435"/>
            <a:ext cx="4619957" cy="1038670"/>
          </a:xfrm>
          <a:prstGeom prst="rect">
            <a:avLst/>
          </a:prstGeom>
          <a:solidFill>
            <a:schemeClr val="accent2">
              <a:alpha val="6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/>
              <a:t>Web-based platform, centralized sharing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/>
              <a:t>Dataflows + scheduled refreshes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/>
              <a:t>Collaboration: Publishing, Teams integration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/>
              <a:t>Row-based security, incremental refresh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2FD38FD-1BFB-492A-9B2C-D3E72A065F32}"/>
              </a:ext>
            </a:extLst>
          </p:cNvPr>
          <p:cNvSpPr/>
          <p:nvPr/>
        </p:nvSpPr>
        <p:spPr>
          <a:xfrm>
            <a:off x="380999" y="2247900"/>
            <a:ext cx="2263909" cy="123882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b="1"/>
              <a:t>General Points</a:t>
            </a:r>
          </a:p>
        </p:txBody>
      </p:sp>
      <p:sp>
        <p:nvSpPr>
          <p:cNvPr id="23" name="Rectangle: Rounded Corners 12">
            <a:extLst>
              <a:ext uri="{FF2B5EF4-FFF2-40B4-BE49-F238E27FC236}">
                <a16:creationId xmlns:a16="http://schemas.microsoft.com/office/drawing/2014/main" id="{75F20FE5-CD7D-4E35-B2CB-17642D64624E}"/>
              </a:ext>
            </a:extLst>
          </p:cNvPr>
          <p:cNvSpPr/>
          <p:nvPr/>
        </p:nvSpPr>
        <p:spPr>
          <a:xfrm>
            <a:off x="7514170" y="2242181"/>
            <a:ext cx="4365922" cy="1238828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/>
              <a:t>Cannot fully automate execution of Dynamo yet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/>
              <a:t>Single model snapshot only; no comparison features</a:t>
            </a:r>
          </a:p>
        </p:txBody>
      </p:sp>
      <p:sp>
        <p:nvSpPr>
          <p:cNvPr id="24" name="Rectangle: Rounded Corners 13">
            <a:extLst>
              <a:ext uri="{FF2B5EF4-FFF2-40B4-BE49-F238E27FC236}">
                <a16:creationId xmlns:a16="http://schemas.microsoft.com/office/drawing/2014/main" id="{49341735-C317-4AF9-8A14-6DE2E357C17B}"/>
              </a:ext>
            </a:extLst>
          </p:cNvPr>
          <p:cNvSpPr/>
          <p:nvPr/>
        </p:nvSpPr>
        <p:spPr>
          <a:xfrm>
            <a:off x="2770743" y="2242181"/>
            <a:ext cx="4619957" cy="1238828"/>
          </a:xfrm>
          <a:prstGeom prst="rect">
            <a:avLst/>
          </a:prstGeom>
          <a:solidFill>
            <a:schemeClr val="accent2">
              <a:alpha val="6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/>
              <a:t>Scripts are self-service, on demand</a:t>
            </a:r>
            <a:br>
              <a:rPr lang="en-US" sz="1400"/>
            </a:br>
            <a:r>
              <a:rPr lang="en-US" sz="1400"/>
              <a:t>Small footprint (JSON files)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/>
              <a:t>Engaging interactive reports, rapid turn-around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/>
              <a:t>Ability to add company-specific user guidance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/>
              <a:t>Minimal focus on data processing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/>
          </a:p>
          <a:p>
            <a:endParaRPr lang="en-US" sz="1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/>
              <a:t>re</a:t>
            </a:r>
          </a:p>
        </p:txBody>
      </p:sp>
      <p:sp>
        <p:nvSpPr>
          <p:cNvPr id="25" name="Rectangle: Rounded Corners 13">
            <a:extLst>
              <a:ext uri="{FF2B5EF4-FFF2-40B4-BE49-F238E27FC236}">
                <a16:creationId xmlns:a16="http://schemas.microsoft.com/office/drawing/2014/main" id="{E1FA95AE-F1AE-4D9A-B51A-05E9E5A5C974}"/>
              </a:ext>
            </a:extLst>
          </p:cNvPr>
          <p:cNvSpPr/>
          <p:nvPr/>
        </p:nvSpPr>
        <p:spPr>
          <a:xfrm>
            <a:off x="2770743" y="3557169"/>
            <a:ext cx="4619957" cy="1238828"/>
          </a:xfrm>
          <a:prstGeom prst="rect">
            <a:avLst/>
          </a:prstGeom>
          <a:solidFill>
            <a:schemeClr val="accent2">
              <a:alpha val="6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/>
              <a:t>Automatic, consistent, repeatable transformations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/>
              <a:t>Source data unmodified by process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/>
              <a:t>Allow users to export filtered data as needed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/>
              <a:t>Incremental development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58AE004-BEFD-4FA9-AFDE-398B54E841EA}"/>
              </a:ext>
            </a:extLst>
          </p:cNvPr>
          <p:cNvSpPr/>
          <p:nvPr/>
        </p:nvSpPr>
        <p:spPr>
          <a:xfrm>
            <a:off x="1090428" y="5630785"/>
            <a:ext cx="1554480" cy="274320"/>
          </a:xfrm>
          <a:prstGeom prst="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i="1">
                <a:solidFill>
                  <a:schemeClr val="bg1"/>
                </a:solidFill>
              </a:rPr>
              <a:t>ADVANCED TOPICS</a:t>
            </a:r>
            <a:endParaRPr lang="en-US" sz="11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8396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CED6D6-8871-F040-97C9-889D4BD3A0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799" y="2872878"/>
            <a:ext cx="5303939" cy="3527921"/>
          </a:xfrm>
        </p:spPr>
        <p:txBody>
          <a:bodyPr>
            <a:normAutofit/>
          </a:bodyPr>
          <a:lstStyle/>
          <a:p>
            <a:r>
              <a:rPr lang="en-US" b="1"/>
              <a:t>Develop folder structure and naming system</a:t>
            </a:r>
          </a:p>
          <a:p>
            <a:pPr lvl="1"/>
            <a:r>
              <a:rPr lang="en-US"/>
              <a:t>Allows Power BI to programmatically find JSON files by version, project, model based on path and file name</a:t>
            </a:r>
          </a:p>
          <a:p>
            <a:pPr lvl="1"/>
            <a:r>
              <a:rPr lang="en-US"/>
              <a:t>Date stamp older data (YYYYMMDD)</a:t>
            </a:r>
          </a:p>
          <a:p>
            <a:pPr lvl="1"/>
            <a:r>
              <a:rPr lang="en-US"/>
              <a:t>Separate data from dashboards</a:t>
            </a:r>
          </a:p>
          <a:p>
            <a:pPr lvl="1"/>
            <a:r>
              <a:rPr lang="en-US"/>
              <a:t>Make most current file name consistent</a:t>
            </a:r>
          </a:p>
          <a:p>
            <a:pPr lvl="1"/>
            <a:r>
              <a:rPr lang="en-US"/>
              <a:t>Allows for future expansion</a:t>
            </a:r>
          </a:p>
          <a:p>
            <a:pPr lvl="1"/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CB7BF72-14B9-A94D-B2BE-60488F66F43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How to repeat this analysis consistently, improve workflow automation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EECD94-17E8-6B4C-84AE-7E6D5C31D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Structure your files and folders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5D2FEC3-F429-DA4F-B71E-4864E3D34162}"/>
              </a:ext>
            </a:extLst>
          </p:cNvPr>
          <p:cNvSpPr/>
          <p:nvPr/>
        </p:nvSpPr>
        <p:spPr>
          <a:xfrm>
            <a:off x="696479" y="1033272"/>
            <a:ext cx="411480" cy="5486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B98689-8E0D-7944-87F2-C62531C54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463DB-7B07-6943-80E3-B9A8273C7E22}" type="slidenum">
              <a:rPr lang="en-US" smtClean="0"/>
              <a:pPr/>
              <a:t>51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89BBF5-DB6C-434A-B61E-3D61904DB6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0062" y="1733782"/>
            <a:ext cx="4593156" cy="4098022"/>
          </a:xfrm>
          <a:prstGeom prst="rect">
            <a:avLst/>
          </a:prstGeom>
        </p:spPr>
      </p:pic>
      <p:sp>
        <p:nvSpPr>
          <p:cNvPr id="14" name="Speech Bubble: Rectangle with Corners Rounded 13">
            <a:extLst>
              <a:ext uri="{FF2B5EF4-FFF2-40B4-BE49-F238E27FC236}">
                <a16:creationId xmlns:a16="http://schemas.microsoft.com/office/drawing/2014/main" id="{A5F5A50B-BE43-4F3F-8C2F-F162808CDFD5}"/>
              </a:ext>
            </a:extLst>
          </p:cNvPr>
          <p:cNvSpPr/>
          <p:nvPr/>
        </p:nvSpPr>
        <p:spPr>
          <a:xfrm>
            <a:off x="6342425" y="6113778"/>
            <a:ext cx="3096606" cy="607697"/>
          </a:xfrm>
          <a:prstGeom prst="wedgeRoundRectCallout">
            <a:avLst>
              <a:gd name="adj1" fmla="val 36600"/>
              <a:gd name="adj2" fmla="val -111437"/>
              <a:gd name="adj3" fmla="val 1666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b="1"/>
              <a:t>{identifier}</a:t>
            </a:r>
            <a:r>
              <a:rPr lang="en-US" sz="1200"/>
              <a:t> should uniquely identify model and project corresponding to JSON file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9F375CC1-8CB4-4A8B-9C85-70CDE22BBC32}"/>
              </a:ext>
            </a:extLst>
          </p:cNvPr>
          <p:cNvSpPr/>
          <p:nvPr/>
        </p:nvSpPr>
        <p:spPr>
          <a:xfrm>
            <a:off x="696479" y="1733782"/>
            <a:ext cx="5303939" cy="906004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b="1"/>
              <a:t>Why do this?</a:t>
            </a:r>
          </a:p>
          <a:p>
            <a:r>
              <a:rPr lang="en-US" sz="1400"/>
              <a:t>Stronger naming / structure conventions enables tools like Power BI to locate and distinguish JSON files intelligently</a:t>
            </a:r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3579513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CED6D6-8871-F040-97C9-889D4BD3A0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799" y="2738655"/>
            <a:ext cx="5314619" cy="2265146"/>
          </a:xfrm>
        </p:spPr>
        <p:txBody>
          <a:bodyPr>
            <a:normAutofit/>
          </a:bodyPr>
          <a:lstStyle/>
          <a:p>
            <a:r>
              <a:rPr lang="en-US" b="1"/>
              <a:t>Publish your Dashboard to a workspace</a:t>
            </a:r>
          </a:p>
          <a:p>
            <a:pPr lvl="1">
              <a:spcBef>
                <a:spcPts val="600"/>
              </a:spcBef>
            </a:pPr>
            <a:r>
              <a:rPr lang="en-US"/>
              <a:t>Provide users access to workspace</a:t>
            </a:r>
          </a:p>
          <a:p>
            <a:pPr lvl="1">
              <a:spcBef>
                <a:spcPts val="600"/>
              </a:spcBef>
            </a:pPr>
            <a:r>
              <a:rPr lang="en-US"/>
              <a:t>Provide users persistent link to report </a:t>
            </a:r>
            <a:br>
              <a:rPr lang="en-US"/>
            </a:br>
            <a:r>
              <a:rPr lang="en-US"/>
              <a:t>(or just have users log in to web platform)</a:t>
            </a:r>
          </a:p>
          <a:p>
            <a:pPr lvl="1">
              <a:spcBef>
                <a:spcPts val="600"/>
              </a:spcBef>
            </a:pPr>
            <a:r>
              <a:rPr lang="en-US"/>
              <a:t>Pin Power BI report to Microsoft teams</a:t>
            </a:r>
          </a:p>
          <a:p>
            <a:pPr lvl="1"/>
            <a:endParaRPr lang="en-US"/>
          </a:p>
          <a:p>
            <a:pPr lvl="1"/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CB7BF72-14B9-A94D-B2BE-60488F66F43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How to repeat this analysis consistently, improve workflow automation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EECD94-17E8-6B4C-84AE-7E6D5C31D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Publish and Share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5D2FEC3-F429-DA4F-B71E-4864E3D34162}"/>
              </a:ext>
            </a:extLst>
          </p:cNvPr>
          <p:cNvSpPr/>
          <p:nvPr/>
        </p:nvSpPr>
        <p:spPr>
          <a:xfrm>
            <a:off x="696479" y="1033272"/>
            <a:ext cx="411480" cy="5486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B98689-8E0D-7944-87F2-C62531C54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463DB-7B07-6943-80E3-B9A8273C7E22}" type="slidenum">
              <a:rPr lang="en-US" smtClean="0"/>
              <a:pPr/>
              <a:t>52</a:t>
            </a:fld>
            <a:endParaRPr lang="en-U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9F375CC1-8CB4-4A8B-9C85-70CDE22BBC32}"/>
              </a:ext>
            </a:extLst>
          </p:cNvPr>
          <p:cNvSpPr/>
          <p:nvPr/>
        </p:nvSpPr>
        <p:spPr>
          <a:xfrm>
            <a:off x="696479" y="1733782"/>
            <a:ext cx="6174104" cy="841638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b="1"/>
              <a:t>Why do this?</a:t>
            </a:r>
          </a:p>
          <a:p>
            <a:r>
              <a:rPr lang="en-US" sz="1400"/>
              <a:t>Publishing and refresh automation are among the most useful features of Pro in terms of workflow efficiency and optimizing the end user experience </a:t>
            </a:r>
            <a:endParaRPr lang="en-US" sz="100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DEAEB6F-4B6A-482C-89E7-3D3A3CDF1428}"/>
              </a:ext>
            </a:extLst>
          </p:cNvPr>
          <p:cNvSpPr/>
          <p:nvPr/>
        </p:nvSpPr>
        <p:spPr>
          <a:xfrm>
            <a:off x="7969735" y="362977"/>
            <a:ext cx="3783242" cy="606747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00"/>
              <a:t>This template is a good example of where the cost of Power BI Pro is justifiable!</a:t>
            </a:r>
            <a:endParaRPr lang="en-US" sz="100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C10A8A1-A6A6-40E3-91CF-8A309549A6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582" y="1697288"/>
            <a:ext cx="3783243" cy="139048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66265D6-9BD4-4A9B-BFD1-67EE76AE550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764" b="31722"/>
          <a:stretch/>
        </p:blipFill>
        <p:spPr>
          <a:xfrm>
            <a:off x="6392333" y="3738281"/>
            <a:ext cx="5629743" cy="2848786"/>
          </a:xfrm>
          <a:prstGeom prst="rect">
            <a:avLst/>
          </a:prstGeom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534CE6C2-D7D2-4068-9E7A-347DC4040803}"/>
              </a:ext>
            </a:extLst>
          </p:cNvPr>
          <p:cNvSpPr txBox="1">
            <a:spLocks/>
          </p:cNvSpPr>
          <p:nvPr/>
        </p:nvSpPr>
        <p:spPr>
          <a:xfrm>
            <a:off x="685799" y="4700609"/>
            <a:ext cx="4654216" cy="138069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/>
              <a:t>Use dataflows, schedule refreshes</a:t>
            </a:r>
          </a:p>
          <a:p>
            <a:pPr lvl="1">
              <a:spcBef>
                <a:spcPts val="600"/>
              </a:spcBef>
            </a:pPr>
            <a:r>
              <a:rPr lang="en-US"/>
              <a:t>Pre-calculates data for dashboards to reduce load time for end users (more efficient)</a:t>
            </a:r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B42618FA-B6FF-4C86-ACEE-41D462625DE9}"/>
              </a:ext>
            </a:extLst>
          </p:cNvPr>
          <p:cNvSpPr/>
          <p:nvPr/>
        </p:nvSpPr>
        <p:spPr>
          <a:xfrm rot="5400000">
            <a:off x="7531693" y="3010071"/>
            <a:ext cx="752970" cy="576355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980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CED6D6-8871-F040-97C9-889D4BD3A0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799" y="2817900"/>
            <a:ext cx="5303939" cy="3538450"/>
          </a:xfrm>
        </p:spPr>
        <p:txBody>
          <a:bodyPr>
            <a:normAutofit lnSpcReduction="10000"/>
          </a:bodyPr>
          <a:lstStyle/>
          <a:p>
            <a:r>
              <a:rPr lang="en-US" b="1"/>
              <a:t>Use Power Automate for File Management</a:t>
            </a:r>
          </a:p>
          <a:p>
            <a:pPr lvl="1"/>
            <a:r>
              <a:rPr lang="en-US"/>
              <a:t>Comes with Office 365 if you have it</a:t>
            </a:r>
          </a:p>
          <a:p>
            <a:pPr lvl="1"/>
            <a:r>
              <a:rPr lang="en-US"/>
              <a:t>Now allows connections to offline source (with proper credentials)</a:t>
            </a:r>
          </a:p>
          <a:p>
            <a:pPr lvl="1"/>
            <a:r>
              <a:rPr lang="en-US"/>
              <a:t>Move and rename files based on logic</a:t>
            </a:r>
          </a:p>
          <a:p>
            <a:pPr lvl="1"/>
            <a:r>
              <a:rPr lang="en-US"/>
              <a:t>Could also be done with Task Scheduler and PowerShell if you have the skills!</a:t>
            </a:r>
          </a:p>
          <a:p>
            <a:pPr lvl="1"/>
            <a:r>
              <a:rPr lang="en-US"/>
              <a:t>Can be combined with Microsoft Forms to further automatic intake process</a:t>
            </a:r>
          </a:p>
          <a:p>
            <a:pPr lvl="1"/>
            <a:endParaRPr lang="en-US"/>
          </a:p>
          <a:p>
            <a:pPr lvl="1"/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CB7BF72-14B9-A94D-B2BE-60488F66F43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How to repeat this analysis consistently, improve workflow automation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EECD94-17E8-6B4C-84AE-7E6D5C31D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Leverage Power Automate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5D2FEC3-F429-DA4F-B71E-4864E3D34162}"/>
              </a:ext>
            </a:extLst>
          </p:cNvPr>
          <p:cNvSpPr/>
          <p:nvPr/>
        </p:nvSpPr>
        <p:spPr>
          <a:xfrm>
            <a:off x="696479" y="1033272"/>
            <a:ext cx="411480" cy="5486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B98689-8E0D-7944-87F2-C62531C54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463DB-7B07-6943-80E3-B9A8273C7E22}" type="slidenum">
              <a:rPr lang="en-US" smtClean="0"/>
              <a:pPr/>
              <a:t>53</a:t>
            </a:fld>
            <a:endParaRPr lang="en-U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9F375CC1-8CB4-4A8B-9C85-70CDE22BBC32}"/>
              </a:ext>
            </a:extLst>
          </p:cNvPr>
          <p:cNvSpPr/>
          <p:nvPr/>
        </p:nvSpPr>
        <p:spPr>
          <a:xfrm>
            <a:off x="696479" y="1733782"/>
            <a:ext cx="4924145" cy="906004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b="1"/>
              <a:t>Why do this?</a:t>
            </a:r>
          </a:p>
          <a:p>
            <a:r>
              <a:rPr lang="en-US" sz="1400"/>
              <a:t>Save time and reduce clerical reduce errors by automating data transfer and file renaming tasks</a:t>
            </a:r>
            <a:endParaRPr lang="en-US" sz="10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83F459C-6B4F-47FE-B24C-C711A492AAD0}"/>
              </a:ext>
            </a:extLst>
          </p:cNvPr>
          <p:cNvSpPr/>
          <p:nvPr/>
        </p:nvSpPr>
        <p:spPr>
          <a:xfrm>
            <a:off x="6265881" y="1733782"/>
            <a:ext cx="5556308" cy="333316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buAutoNum type="arabicPeriod"/>
            </a:pPr>
            <a:r>
              <a:rPr lang="en-US" sz="1600" b="1"/>
              <a:t>Create an ‘Incoming’ Folder</a:t>
            </a:r>
          </a:p>
          <a:p>
            <a:pPr marL="342900" indent="-342900">
              <a:buAutoNum type="arabicPeriod"/>
            </a:pPr>
            <a:endParaRPr lang="en-US" sz="1600" b="1"/>
          </a:p>
          <a:p>
            <a:pPr marL="342900" indent="-342900">
              <a:buAutoNum type="arabicPeriod"/>
            </a:pPr>
            <a:r>
              <a:rPr lang="en-US" sz="1600" b="1"/>
              <a:t>Establish a new connection to your folder in Power Automate + validate credentials</a:t>
            </a:r>
          </a:p>
          <a:p>
            <a:pPr marL="342900" indent="-342900">
              <a:buAutoNum type="arabicPeriod"/>
            </a:pPr>
            <a:endParaRPr lang="en-US" sz="1600" b="1"/>
          </a:p>
          <a:p>
            <a:pPr marL="342900" indent="-342900">
              <a:buAutoNum type="arabicPeriod"/>
            </a:pPr>
            <a:r>
              <a:rPr lang="en-US" sz="1600" b="1"/>
              <a:t>Create flow logic (not covered in this slide deck):</a:t>
            </a:r>
          </a:p>
          <a:p>
            <a:endParaRPr lang="en-US" sz="1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000">
                <a:latin typeface="Consolas" panose="020B0609020204030204" pitchFamily="49" charset="0"/>
              </a:rPr>
              <a:t>Trigger if new file added to Incoming folder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000">
                <a:latin typeface="Consolas" panose="020B0609020204030204" pitchFamily="49" charset="0"/>
              </a:rPr>
              <a:t>Check if files exist in destination folder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000">
                <a:latin typeface="Consolas" panose="020B0609020204030204" pitchFamily="49" charset="0"/>
              </a:rPr>
              <a:t>If files exist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000">
                <a:latin typeface="Consolas" panose="020B0609020204030204" pitchFamily="49" charset="0"/>
              </a:rPr>
              <a:t>prefix file name with current date in ISO format (YYYYMMDD)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000">
                <a:latin typeface="Consolas" panose="020B0609020204030204" pitchFamily="49" charset="0"/>
              </a:rPr>
              <a:t>Move renamed files to _archive folder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000">
                <a:latin typeface="Consolas" panose="020B0609020204030204" pitchFamily="49" charset="0"/>
              </a:rPr>
              <a:t>Otherwise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000">
                <a:latin typeface="Consolas" panose="020B0609020204030204" pitchFamily="49" charset="0"/>
              </a:rPr>
              <a:t>Move new files from Incoming to destination folder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sz="1000">
              <a:latin typeface="Consolas" panose="020B0609020204030204" pitchFamily="49" charset="0"/>
            </a:endParaRPr>
          </a:p>
          <a:p>
            <a:r>
              <a:rPr lang="en-US" sz="1400" b="1"/>
              <a:t>4. Test flow by dropping off JSON files in Incoming Folder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2A98AD7-CD6F-476A-8D80-CF4B3A49D6E2}"/>
              </a:ext>
            </a:extLst>
          </p:cNvPr>
          <p:cNvSpPr/>
          <p:nvPr/>
        </p:nvSpPr>
        <p:spPr>
          <a:xfrm>
            <a:off x="10637520" y="0"/>
            <a:ext cx="1554480" cy="274320"/>
          </a:xfrm>
          <a:prstGeom prst="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i="1">
                <a:solidFill>
                  <a:schemeClr val="bg1"/>
                </a:solidFill>
              </a:rPr>
              <a:t>ADVANCED TOPIC</a:t>
            </a:r>
            <a:endParaRPr lang="en-US" sz="11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9062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CED6D6-8871-F040-97C9-889D4BD3A0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790700"/>
            <a:ext cx="10820400" cy="3301417"/>
          </a:xfrm>
        </p:spPr>
        <p:txBody>
          <a:bodyPr/>
          <a:lstStyle/>
          <a:p>
            <a:r>
              <a:rPr lang="en-US" b="1"/>
              <a:t>Allow report to handle multiple snapshots, models</a:t>
            </a:r>
          </a:p>
          <a:p>
            <a:pPr lvl="1"/>
            <a:r>
              <a:rPr lang="en-US"/>
              <a:t>You need more data columns that distinguish which model, which snapshot, and which project</a:t>
            </a:r>
          </a:p>
          <a:p>
            <a:pPr lvl="1"/>
            <a:r>
              <a:rPr lang="en-US"/>
              <a:t>See folder structure recommendations</a:t>
            </a:r>
          </a:p>
          <a:p>
            <a:r>
              <a:rPr lang="en-US" b="1"/>
              <a:t>Key Performance Indices (KPI)</a:t>
            </a:r>
            <a:r>
              <a:rPr lang="en-US"/>
              <a:t> – can we summarize a model’s quality with a single number?</a:t>
            </a:r>
          </a:p>
          <a:p>
            <a:pPr lvl="1"/>
            <a:r>
              <a:rPr lang="en-US"/>
              <a:t>Define thresholds that should cause concern to modeler or BIM manager (e.g. too many line styles? Too many views not on sheets?)</a:t>
            </a:r>
          </a:p>
          <a:p>
            <a:pPr lvl="1"/>
            <a:r>
              <a:rPr lang="en-US"/>
              <a:t>Metric allows you to track model health over time and across projects/models on demand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CB7BF72-14B9-A94D-B2BE-60488F66F43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What features would be universally beneficial to all users?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EECD94-17E8-6B4C-84AE-7E6D5C31D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FURTHER DEVELOPMENT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5D2FEC3-F429-DA4F-B71E-4864E3D34162}"/>
              </a:ext>
            </a:extLst>
          </p:cNvPr>
          <p:cNvSpPr/>
          <p:nvPr/>
        </p:nvSpPr>
        <p:spPr>
          <a:xfrm>
            <a:off x="696479" y="1033272"/>
            <a:ext cx="411480" cy="5486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B98689-8E0D-7944-87F2-C62531C54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463DB-7B07-6943-80E3-B9A8273C7E22}" type="slidenum">
              <a:rPr lang="en-US" smtClean="0"/>
              <a:pPr/>
              <a:t>54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904B581-985F-4B31-B08A-A80054C00CEE}"/>
              </a:ext>
            </a:extLst>
          </p:cNvPr>
          <p:cNvSpPr/>
          <p:nvPr/>
        </p:nvSpPr>
        <p:spPr>
          <a:xfrm>
            <a:off x="10637520" y="0"/>
            <a:ext cx="1554480" cy="274320"/>
          </a:xfrm>
          <a:prstGeom prst="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i="1">
                <a:solidFill>
                  <a:schemeClr val="bg1"/>
                </a:solidFill>
              </a:rPr>
              <a:t>ADVANCED TOPIC</a:t>
            </a:r>
            <a:endParaRPr lang="en-US" sz="11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4321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5AC73D9-17A9-CC47-8BDD-0C03D3D61A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Your homework</a:t>
            </a:r>
          </a:p>
        </p:txBody>
      </p:sp>
    </p:spTree>
    <p:extLst>
      <p:ext uri="{BB962C8B-B14F-4D97-AF65-F5344CB8AC3E}">
        <p14:creationId xmlns:p14="http://schemas.microsoft.com/office/powerpoint/2010/main" val="2747925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CED6D6-8871-F040-97C9-889D4BD3A0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790700"/>
            <a:ext cx="5247788" cy="4381500"/>
          </a:xfrm>
        </p:spPr>
        <p:txBody>
          <a:bodyPr>
            <a:normAutofit fontScale="92500" lnSpcReduction="10000"/>
          </a:bodyPr>
          <a:lstStyle/>
          <a:p>
            <a:r>
              <a:rPr lang="en-US" b="1"/>
              <a:t>Download file from GitHub Repo (see QR code)</a:t>
            </a:r>
          </a:p>
          <a:p>
            <a:pPr lvl="1">
              <a:spcBef>
                <a:spcPts val="0"/>
              </a:spcBef>
            </a:pPr>
            <a:r>
              <a:rPr lang="en-US"/>
              <a:t>Power BI Template</a:t>
            </a:r>
          </a:p>
          <a:p>
            <a:pPr lvl="1">
              <a:spcBef>
                <a:spcPts val="0"/>
              </a:spcBef>
            </a:pPr>
            <a:r>
              <a:rPr lang="en-US"/>
              <a:t>Dynamo Scripts</a:t>
            </a:r>
          </a:p>
          <a:p>
            <a:pPr lvl="1">
              <a:spcBef>
                <a:spcPts val="0"/>
              </a:spcBef>
            </a:pPr>
            <a:r>
              <a:rPr lang="en-US"/>
              <a:t>Additional Resources for Devs</a:t>
            </a:r>
          </a:p>
          <a:p>
            <a:pPr marL="457200" lvl="1" indent="0">
              <a:spcBef>
                <a:spcPts val="0"/>
              </a:spcBef>
              <a:buNone/>
            </a:pPr>
            <a:endParaRPr lang="en-US"/>
          </a:p>
          <a:p>
            <a:pPr>
              <a:spcBef>
                <a:spcPts val="0"/>
              </a:spcBef>
            </a:pPr>
            <a:r>
              <a:rPr lang="en-US" b="1">
                <a:hlinkClick r:id="rId2" action="ppaction://hlinksldjump"/>
              </a:rPr>
              <a:t>Do the Preparation Checklist</a:t>
            </a:r>
            <a:endParaRPr lang="en-US" b="1"/>
          </a:p>
          <a:p>
            <a:r>
              <a:rPr lang="en-US" b="1"/>
              <a:t>Run Dynamo on a model</a:t>
            </a:r>
          </a:p>
          <a:p>
            <a:pPr lvl="1">
              <a:spcBef>
                <a:spcPts val="0"/>
              </a:spcBef>
            </a:pPr>
            <a:r>
              <a:rPr lang="en-US"/>
              <a:t>Save JSON files in a folder</a:t>
            </a:r>
          </a:p>
          <a:p>
            <a:r>
              <a:rPr lang="en-US" b="1"/>
              <a:t>Configure Template</a:t>
            </a:r>
          </a:p>
          <a:p>
            <a:pPr lvl="1">
              <a:spcBef>
                <a:spcPts val="0"/>
              </a:spcBef>
            </a:pPr>
            <a:r>
              <a:rPr lang="en-US"/>
              <a:t>Update parameters to JSON files + path</a:t>
            </a:r>
          </a:p>
          <a:p>
            <a:r>
              <a:rPr lang="en-US" b="1"/>
              <a:t>Refresh Data!</a:t>
            </a:r>
          </a:p>
          <a:p>
            <a:r>
              <a:rPr lang="en-US" b="1"/>
              <a:t>Optional Next Steps</a:t>
            </a:r>
          </a:p>
          <a:p>
            <a:pPr lvl="1">
              <a:spcBef>
                <a:spcPts val="0"/>
              </a:spcBef>
            </a:pPr>
            <a:r>
              <a:rPr lang="en-US"/>
              <a:t>Customize Template</a:t>
            </a:r>
          </a:p>
          <a:p>
            <a:pPr lvl="1">
              <a:spcBef>
                <a:spcPts val="0"/>
              </a:spcBef>
            </a:pPr>
            <a:r>
              <a:rPr lang="en-US"/>
              <a:t>Develop Roadmap</a:t>
            </a:r>
          </a:p>
          <a:p>
            <a:pPr lvl="1"/>
            <a:endParaRPr lang="en-US"/>
          </a:p>
          <a:p>
            <a:pPr marL="457200" lvl="1" indent="0">
              <a:buNone/>
            </a:pPr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CB7BF72-14B9-A94D-B2BE-60488F66F43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Getting started on your own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EECD94-17E8-6B4C-84AE-7E6D5C31D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Your homework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5D2FEC3-F429-DA4F-B71E-4864E3D34162}"/>
              </a:ext>
            </a:extLst>
          </p:cNvPr>
          <p:cNvSpPr/>
          <p:nvPr/>
        </p:nvSpPr>
        <p:spPr>
          <a:xfrm>
            <a:off x="696479" y="1033272"/>
            <a:ext cx="411480" cy="5486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B98689-8E0D-7944-87F2-C62531C54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463DB-7B07-6943-80E3-B9A8273C7E22}" type="slidenum">
              <a:rPr lang="en-US" smtClean="0"/>
              <a:pPr/>
              <a:t>56</a:t>
            </a:fld>
            <a:endParaRPr lang="en-US"/>
          </a:p>
        </p:txBody>
      </p:sp>
      <p:pic>
        <p:nvPicPr>
          <p:cNvPr id="8" name="Picture 7" descr="Qr code&#10;&#10;Description automatically generated">
            <a:extLst>
              <a:ext uri="{FF2B5EF4-FFF2-40B4-BE49-F238E27FC236}">
                <a16:creationId xmlns:a16="http://schemas.microsoft.com/office/drawing/2014/main" id="{E0BB6438-E280-4344-8585-B15D4F2949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5573" y="136525"/>
            <a:ext cx="4988368" cy="498836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9B8219B-3356-4000-B35F-6A3DE46E847F}"/>
              </a:ext>
            </a:extLst>
          </p:cNvPr>
          <p:cNvSpPr txBox="1"/>
          <p:nvPr/>
        </p:nvSpPr>
        <p:spPr>
          <a:xfrm>
            <a:off x="7389628" y="4866616"/>
            <a:ext cx="1945758" cy="60663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>
                <a:solidFill>
                  <a:schemeClr val="tx1"/>
                </a:solidFill>
                <a:hlinkClick r:id="rId4"/>
              </a:rPr>
              <a:t>GitHub Repo</a:t>
            </a:r>
            <a:endParaRPr lang="en-US">
              <a:solidFill>
                <a:schemeClr val="tx1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0741A9B-01FD-49B8-832F-1AB1A9C93F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15480" y="5219116"/>
            <a:ext cx="3527922" cy="898220"/>
          </a:xfrm>
          <a:prstGeom prst="rect">
            <a:avLst/>
          </a:prstGeom>
        </p:spPr>
      </p:pic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82FFCD78-53E1-4403-B9E8-AA82B47C84F7}"/>
              </a:ext>
            </a:extLst>
          </p:cNvPr>
          <p:cNvCxnSpPr>
            <a:cxnSpLocks/>
          </p:cNvCxnSpPr>
          <p:nvPr/>
        </p:nvCxnSpPr>
        <p:spPr>
          <a:xfrm flipV="1">
            <a:off x="5933588" y="1686188"/>
            <a:ext cx="1364834" cy="218113"/>
          </a:xfrm>
          <a:prstGeom prst="bentConnector3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6569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EBC62B6-7B62-43D0-A866-8CB5C58398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790700"/>
            <a:ext cx="6461876" cy="4175760"/>
          </a:xfrm>
        </p:spPr>
        <p:txBody>
          <a:bodyPr>
            <a:normAutofit fontScale="92500" lnSpcReduction="10000"/>
          </a:bodyPr>
          <a:lstStyle/>
          <a:p>
            <a:r>
              <a:rPr lang="en-US" b="1"/>
              <a:t>Power BI reports </a:t>
            </a:r>
            <a:r>
              <a:rPr lang="en-US"/>
              <a:t>(where Power BI template is stored)</a:t>
            </a:r>
          </a:p>
          <a:p>
            <a:r>
              <a:rPr lang="en-US" b="1"/>
              <a:t>Power BI Data</a:t>
            </a:r>
          </a:p>
          <a:p>
            <a:pPr lvl="1"/>
            <a:r>
              <a:rPr lang="en-US"/>
              <a:t>Where you should put your JSON files</a:t>
            </a:r>
          </a:p>
          <a:p>
            <a:pPr lvl="1"/>
            <a:r>
              <a:rPr lang="en-US"/>
              <a:t>Includes a sample set to help you start</a:t>
            </a:r>
          </a:p>
          <a:p>
            <a:r>
              <a:rPr lang="en-US" b="1"/>
              <a:t>Sample Models </a:t>
            </a:r>
            <a:r>
              <a:rPr lang="en-US"/>
              <a:t>(Revit model used in demo)</a:t>
            </a:r>
          </a:p>
          <a:p>
            <a:r>
              <a:rPr lang="en-US" b="1"/>
              <a:t>Dynamo Scripts </a:t>
            </a:r>
            <a:r>
              <a:rPr lang="en-US"/>
              <a:t>(Dynamo scripts to be run on Revit models)</a:t>
            </a:r>
            <a:endParaRPr lang="en-US" b="1"/>
          </a:p>
          <a:p>
            <a:r>
              <a:rPr lang="en-US" b="1"/>
              <a:t>Resources</a:t>
            </a:r>
          </a:p>
          <a:p>
            <a:pPr lvl="1"/>
            <a:r>
              <a:rPr lang="en-US"/>
              <a:t>Handouts / Notes</a:t>
            </a:r>
          </a:p>
          <a:p>
            <a:pPr lvl="1"/>
            <a:r>
              <a:rPr lang="en-US"/>
              <a:t>This slide deck</a:t>
            </a:r>
            <a:br>
              <a:rPr lang="en-US"/>
            </a:br>
            <a:endParaRPr lang="en-US"/>
          </a:p>
          <a:p>
            <a:pPr marL="0" indent="0">
              <a:buNone/>
            </a:pP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306F263-2459-4CAA-A913-067EB87388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463DB-7B07-6943-80E3-B9A8273C7E22}" type="slidenum">
              <a:rPr lang="en-US" smtClean="0"/>
              <a:pPr/>
              <a:t>57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48F86B-4606-40AC-B534-7E8C9EC735B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Table of Contents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C65279C-D9A1-4AAB-A258-CE82A92D9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What’s in the GitHub Repo?</a:t>
            </a:r>
          </a:p>
        </p:txBody>
      </p:sp>
    </p:spTree>
    <p:extLst>
      <p:ext uri="{BB962C8B-B14F-4D97-AF65-F5344CB8AC3E}">
        <p14:creationId xmlns:p14="http://schemas.microsoft.com/office/powerpoint/2010/main" val="219631664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6A2C07-F6DC-D748-AF3A-814185735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/>
              <a:t>Thank you</a:t>
            </a:r>
          </a:p>
        </p:txBody>
      </p:sp>
      <p:sp>
        <p:nvSpPr>
          <p:cNvPr id="3" name="Text Placeholder 21">
            <a:extLst>
              <a:ext uri="{FF2B5EF4-FFF2-40B4-BE49-F238E27FC236}">
                <a16:creationId xmlns:a16="http://schemas.microsoft.com/office/drawing/2014/main" id="{16E13ECD-5BE8-6642-9E43-CA2E1A00917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546349" y="3574675"/>
            <a:ext cx="4313237" cy="1654746"/>
          </a:xfrm>
        </p:spPr>
        <p:txBody>
          <a:bodyPr anchor="t">
            <a:norm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Contact info</a:t>
            </a:r>
          </a:p>
          <a:p>
            <a:pPr lvl="0"/>
            <a:r>
              <a:rPr lang="en-US" err="1"/>
              <a:t>ThorntonTomasetti.com</a:t>
            </a:r>
            <a:endParaRPr lang="en-US"/>
          </a:p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05874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ECD94-17E8-6B4C-84AE-7E6D5C31D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JSON Data Contents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5D2FEC3-F429-DA4F-B71E-4864E3D34162}"/>
              </a:ext>
            </a:extLst>
          </p:cNvPr>
          <p:cNvSpPr/>
          <p:nvPr/>
        </p:nvSpPr>
        <p:spPr>
          <a:xfrm>
            <a:off x="696479" y="1033272"/>
            <a:ext cx="411480" cy="5486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B98689-8E0D-7944-87F2-C62531C54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463DB-7B07-6943-80E3-B9A8273C7E22}" type="slidenum">
              <a:rPr lang="en-US" smtClean="0"/>
              <a:pPr/>
              <a:t>59</a:t>
            </a:fld>
            <a:endParaRPr lang="en-US"/>
          </a:p>
        </p:txBody>
      </p: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AE3CD61C-9B03-4915-B907-D6D3DDC047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85800" y="1182359"/>
            <a:ext cx="10820400" cy="457200"/>
          </a:xfrm>
        </p:spPr>
        <p:txBody>
          <a:bodyPr/>
          <a:lstStyle/>
          <a:p>
            <a:r>
              <a:rPr lang="en-US"/>
              <a:t>How/why split big tables into smaller ones?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C6393DEA-A97E-4A75-805B-2A0550DF0E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479" y="2443966"/>
            <a:ext cx="8958600" cy="3570732"/>
          </a:xfrm>
          <a:prstGeom prst="rect">
            <a:avLst/>
          </a:prstGeom>
        </p:spPr>
      </p:pic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3FDF9D0A-EEB1-47CA-ACCC-AEEE14C50500}"/>
              </a:ext>
            </a:extLst>
          </p:cNvPr>
          <p:cNvSpPr/>
          <p:nvPr/>
        </p:nvSpPr>
        <p:spPr>
          <a:xfrm>
            <a:off x="696479" y="1712181"/>
            <a:ext cx="3147060" cy="539761"/>
          </a:xfrm>
          <a:prstGeom prst="round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bg2"/>
                </a:solidFill>
              </a:rPr>
              <a:t>May need to apply 2 sets of filters to get different results simultaneously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ACF7A1BB-262F-41FC-9091-5B6898B3A267}"/>
              </a:ext>
            </a:extLst>
          </p:cNvPr>
          <p:cNvSpPr/>
          <p:nvPr/>
        </p:nvSpPr>
        <p:spPr>
          <a:xfrm>
            <a:off x="3993927" y="1712181"/>
            <a:ext cx="2575559" cy="539761"/>
          </a:xfrm>
          <a:prstGeom prst="round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bg2"/>
                </a:solidFill>
              </a:rPr>
              <a:t>Master table allows for centralized slicing of two related tables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602D28C5-FBC1-41BC-B4B3-79E2BB27F3B2}"/>
              </a:ext>
            </a:extLst>
          </p:cNvPr>
          <p:cNvSpPr/>
          <p:nvPr/>
        </p:nvSpPr>
        <p:spPr>
          <a:xfrm>
            <a:off x="6719874" y="1712181"/>
            <a:ext cx="2373845" cy="539761"/>
          </a:xfrm>
          <a:prstGeom prst="round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bg2"/>
                </a:solidFill>
              </a:rPr>
              <a:t>Separate data by formatting (quantitative vs qualitative)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D93AC72-156D-44C9-A2D9-C5900E0F82EA}"/>
              </a:ext>
            </a:extLst>
          </p:cNvPr>
          <p:cNvSpPr/>
          <p:nvPr/>
        </p:nvSpPr>
        <p:spPr>
          <a:xfrm>
            <a:off x="10637520" y="0"/>
            <a:ext cx="1554480" cy="274320"/>
          </a:xfrm>
          <a:prstGeom prst="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i="1">
                <a:solidFill>
                  <a:schemeClr val="bg1"/>
                </a:solidFill>
              </a:rPr>
              <a:t>ADVANCED TOPIC</a:t>
            </a:r>
            <a:endParaRPr lang="en-US" sz="1100" b="1">
              <a:solidFill>
                <a:schemeClr val="bg1"/>
              </a:solidFill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1800FB9E-D187-4F9D-8065-36F825CF37C5}"/>
              </a:ext>
            </a:extLst>
          </p:cNvPr>
          <p:cNvSpPr/>
          <p:nvPr/>
        </p:nvSpPr>
        <p:spPr>
          <a:xfrm>
            <a:off x="9244107" y="1712181"/>
            <a:ext cx="2156237" cy="539761"/>
          </a:xfrm>
          <a:prstGeom prst="round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bg2"/>
                </a:solidFill>
              </a:rPr>
              <a:t>Easiest way to invite users to create custom tables</a:t>
            </a:r>
          </a:p>
        </p:txBody>
      </p:sp>
    </p:spTree>
    <p:extLst>
      <p:ext uri="{BB962C8B-B14F-4D97-AF65-F5344CB8AC3E}">
        <p14:creationId xmlns:p14="http://schemas.microsoft.com/office/powerpoint/2010/main" val="1313567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C7F83621-2CB7-4254-88B1-EF21BD08DB8A}"/>
              </a:ext>
            </a:extLst>
          </p:cNvPr>
          <p:cNvSpPr/>
          <p:nvPr/>
        </p:nvSpPr>
        <p:spPr>
          <a:xfrm>
            <a:off x="594027" y="5047498"/>
            <a:ext cx="4586150" cy="1097280"/>
          </a:xfrm>
          <a:prstGeom prst="round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200"/>
          </a:p>
        </p:txBody>
      </p:sp>
      <p:sp>
        <p:nvSpPr>
          <p:cNvPr id="40" name="Content Placeholder 2">
            <a:extLst>
              <a:ext uri="{FF2B5EF4-FFF2-40B4-BE49-F238E27FC236}">
                <a16:creationId xmlns:a16="http://schemas.microsoft.com/office/drawing/2014/main" id="{1621BCC9-E24A-4B31-9777-2B0E4B8E88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69441" y="6281663"/>
            <a:ext cx="6995527" cy="514497"/>
          </a:xfrm>
          <a:prstGeom prst="wedgeRoundRectCallout">
            <a:avLst>
              <a:gd name="adj1" fmla="val -60365"/>
              <a:gd name="adj2" fmla="val 45629"/>
              <a:gd name="adj3" fmla="val 16667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>
            <a:normAutofit fontScale="92500"/>
          </a:bodyPr>
          <a:lstStyle/>
          <a:p>
            <a:pPr marL="0" indent="0" algn="ctr">
              <a:buNone/>
            </a:pPr>
            <a:r>
              <a:rPr lang="en-US" sz="2000"/>
              <a:t>We’re going to make solution available to all of you (via GitHub)!</a:t>
            </a:r>
          </a:p>
        </p:txBody>
      </p:sp>
      <p:sp>
        <p:nvSpPr>
          <p:cNvPr id="44" name="Title 1">
            <a:extLst>
              <a:ext uri="{FF2B5EF4-FFF2-40B4-BE49-F238E27FC236}">
                <a16:creationId xmlns:a16="http://schemas.microsoft.com/office/drawing/2014/main" id="{A5A7971E-48D0-42A7-BA23-1E2681FB7107}"/>
              </a:ext>
            </a:extLst>
          </p:cNvPr>
          <p:cNvSpPr txBox="1">
            <a:spLocks/>
          </p:cNvSpPr>
          <p:nvPr/>
        </p:nvSpPr>
        <p:spPr>
          <a:xfrm>
            <a:off x="685800" y="457200"/>
            <a:ext cx="6882042" cy="57607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 cap="all" spc="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THE Solution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719B1CA-092A-4178-B250-77DBE31EE662}"/>
              </a:ext>
            </a:extLst>
          </p:cNvPr>
          <p:cNvSpPr/>
          <p:nvPr/>
        </p:nvSpPr>
        <p:spPr>
          <a:xfrm>
            <a:off x="696479" y="1033272"/>
            <a:ext cx="411480" cy="5486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Slide Number Placeholder 5">
            <a:extLst>
              <a:ext uri="{FF2B5EF4-FFF2-40B4-BE49-F238E27FC236}">
                <a16:creationId xmlns:a16="http://schemas.microsoft.com/office/drawing/2014/main" id="{1E177C6D-2C4B-447A-8F27-3B4C8F50F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2070" y="6356350"/>
            <a:ext cx="344130" cy="365125"/>
          </a:xfrm>
        </p:spPr>
        <p:txBody>
          <a:bodyPr/>
          <a:lstStyle/>
          <a:p>
            <a:fld id="{F98463DB-7B07-6943-80E3-B9A8273C7E22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53" name="Picture 52" descr="Icon&#10;&#10;Description automatically generated">
            <a:extLst>
              <a:ext uri="{FF2B5EF4-FFF2-40B4-BE49-F238E27FC236}">
                <a16:creationId xmlns:a16="http://schemas.microsoft.com/office/drawing/2014/main" id="{A5F10AB3-7667-4DFC-AA36-21556F769B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130" y="1468472"/>
            <a:ext cx="988044" cy="988044"/>
          </a:xfrm>
          <a:prstGeom prst="rect">
            <a:avLst/>
          </a:prstGeom>
        </p:spPr>
      </p:pic>
      <p:pic>
        <p:nvPicPr>
          <p:cNvPr id="54" name="Picture 53" descr="Icon&#10;&#10;Description automatically generated">
            <a:extLst>
              <a:ext uri="{FF2B5EF4-FFF2-40B4-BE49-F238E27FC236}">
                <a16:creationId xmlns:a16="http://schemas.microsoft.com/office/drawing/2014/main" id="{28620641-9AF0-4F93-B5C1-972C45DFFE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1788" y="1490843"/>
            <a:ext cx="898991" cy="898991"/>
          </a:xfrm>
          <a:prstGeom prst="rect">
            <a:avLst/>
          </a:prstGeom>
        </p:spPr>
      </p:pic>
      <p:pic>
        <p:nvPicPr>
          <p:cNvPr id="55" name="Picture 2" descr="Json-file Icons - SVG and PNG Json-file Icons | Noun Project">
            <a:extLst>
              <a:ext uri="{FF2B5EF4-FFF2-40B4-BE49-F238E27FC236}">
                <a16:creationId xmlns:a16="http://schemas.microsoft.com/office/drawing/2014/main" id="{DE311B21-D3FE-4A5D-8B35-D93993C6C9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1922" y="1430500"/>
            <a:ext cx="1033480" cy="1033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C50E7B04-7772-4D59-8A51-FB62749A1F86}"/>
              </a:ext>
            </a:extLst>
          </p:cNvPr>
          <p:cNvSpPr txBox="1"/>
          <p:nvPr/>
        </p:nvSpPr>
        <p:spPr>
          <a:xfrm>
            <a:off x="4737674" y="1452923"/>
            <a:ext cx="319087" cy="30956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US" b="1">
                <a:solidFill>
                  <a:schemeClr val="accent2"/>
                </a:solidFill>
              </a:rPr>
              <a:t>x5</a:t>
            </a:r>
          </a:p>
        </p:txBody>
      </p:sp>
      <p:sp>
        <p:nvSpPr>
          <p:cNvPr id="57" name="Arrow: Right 56">
            <a:extLst>
              <a:ext uri="{FF2B5EF4-FFF2-40B4-BE49-F238E27FC236}">
                <a16:creationId xmlns:a16="http://schemas.microsoft.com/office/drawing/2014/main" id="{A3ADBC09-E579-454D-9491-D094366DD109}"/>
              </a:ext>
            </a:extLst>
          </p:cNvPr>
          <p:cNvSpPr/>
          <p:nvPr/>
        </p:nvSpPr>
        <p:spPr>
          <a:xfrm>
            <a:off x="3414259" y="1845722"/>
            <a:ext cx="510851" cy="171450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Plus Sign 57">
            <a:extLst>
              <a:ext uri="{FF2B5EF4-FFF2-40B4-BE49-F238E27FC236}">
                <a16:creationId xmlns:a16="http://schemas.microsoft.com/office/drawing/2014/main" id="{6DCD2791-7D4E-43A2-A746-D1F12FFAF8CA}"/>
              </a:ext>
            </a:extLst>
          </p:cNvPr>
          <p:cNvSpPr/>
          <p:nvPr/>
        </p:nvSpPr>
        <p:spPr>
          <a:xfrm>
            <a:off x="1777166" y="1708234"/>
            <a:ext cx="464208" cy="464208"/>
          </a:xfrm>
          <a:prstGeom prst="mathPlus">
            <a:avLst>
              <a:gd name="adj1" fmla="val 15313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E1840483-F9EC-4B46-B060-5659A33EB10B}"/>
              </a:ext>
            </a:extLst>
          </p:cNvPr>
          <p:cNvGrpSpPr/>
          <p:nvPr/>
        </p:nvGrpSpPr>
        <p:grpSpPr>
          <a:xfrm>
            <a:off x="594024" y="2615996"/>
            <a:ext cx="4586150" cy="1106696"/>
            <a:chOff x="266976" y="2788975"/>
            <a:chExt cx="4586150" cy="1106696"/>
          </a:xfrm>
        </p:grpSpPr>
        <p:sp>
          <p:nvSpPr>
            <p:cNvPr id="60" name="Rectangle: Rounded Corners 59">
              <a:extLst>
                <a:ext uri="{FF2B5EF4-FFF2-40B4-BE49-F238E27FC236}">
                  <a16:creationId xmlns:a16="http://schemas.microsoft.com/office/drawing/2014/main" id="{6AE2A1A8-67B4-4D43-B620-637DA14032EF}"/>
                </a:ext>
              </a:extLst>
            </p:cNvPr>
            <p:cNvSpPr/>
            <p:nvPr/>
          </p:nvSpPr>
          <p:spPr>
            <a:xfrm>
              <a:off x="266976" y="2788975"/>
              <a:ext cx="4586150" cy="1106696"/>
            </a:xfrm>
            <a:prstGeom prst="roundRect">
              <a:avLst/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00"/>
            </a:p>
          </p:txBody>
        </p: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EADC6FCE-30ED-4CF7-A266-CB6A2F24D2CA}"/>
                </a:ext>
              </a:extLst>
            </p:cNvPr>
            <p:cNvGrpSpPr/>
            <p:nvPr/>
          </p:nvGrpSpPr>
          <p:grpSpPr>
            <a:xfrm>
              <a:off x="696479" y="2825583"/>
              <a:ext cx="3681622" cy="1033480"/>
              <a:chOff x="696479" y="2798391"/>
              <a:chExt cx="3681622" cy="1033480"/>
            </a:xfrm>
          </p:grpSpPr>
          <p:pic>
            <p:nvPicPr>
              <p:cNvPr id="62" name="Picture 61" descr="Icon&#10;&#10;Description automatically generated">
                <a:extLst>
                  <a:ext uri="{FF2B5EF4-FFF2-40B4-BE49-F238E27FC236}">
                    <a16:creationId xmlns:a16="http://schemas.microsoft.com/office/drawing/2014/main" id="{E9D10922-2ACD-4900-BCDB-9F257492D8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609623" y="2861813"/>
                <a:ext cx="888814" cy="888814"/>
              </a:xfrm>
              <a:prstGeom prst="rect">
                <a:avLst/>
              </a:prstGeom>
            </p:spPr>
          </p:pic>
          <p:pic>
            <p:nvPicPr>
              <p:cNvPr id="63" name="Picture 2" descr="Json-file Icons - SVG and PNG Json-file Icons | Noun Project">
                <a:extLst>
                  <a:ext uri="{FF2B5EF4-FFF2-40B4-BE49-F238E27FC236}">
                    <a16:creationId xmlns:a16="http://schemas.microsoft.com/office/drawing/2014/main" id="{D594A407-A1B1-4805-9665-9129F81B7F7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96479" y="2798391"/>
                <a:ext cx="1033480" cy="10334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BF41AB6D-0B50-4D15-A565-7AD89FB60411}"/>
                  </a:ext>
                </a:extLst>
              </p:cNvPr>
              <p:cNvSpPr txBox="1"/>
              <p:nvPr/>
            </p:nvSpPr>
            <p:spPr>
              <a:xfrm>
                <a:off x="3489287" y="2861813"/>
                <a:ext cx="888814" cy="498846"/>
              </a:xfrm>
              <a:prstGeom prst="rect">
                <a:avLst/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>
                <a:noAutofit/>
              </a:bodyPr>
              <a:lstStyle/>
              <a:p>
                <a:pPr algn="ctr"/>
                <a:r>
                  <a:rPr lang="en-US" sz="1050" b="1">
                    <a:solidFill>
                      <a:schemeClr val="bg1"/>
                    </a:solidFill>
                  </a:rPr>
                  <a:t>POWER </a:t>
                </a:r>
                <a:br>
                  <a:rPr lang="en-US" sz="1050" b="1">
                    <a:solidFill>
                      <a:schemeClr val="bg1"/>
                    </a:solidFill>
                  </a:rPr>
                </a:br>
                <a:r>
                  <a:rPr lang="en-US" sz="1050" b="1">
                    <a:solidFill>
                      <a:schemeClr val="bg1"/>
                    </a:solidFill>
                  </a:rPr>
                  <a:t>QUERY </a:t>
                </a:r>
                <a:br>
                  <a:rPr lang="en-US" sz="1050" b="1">
                    <a:solidFill>
                      <a:schemeClr val="bg1"/>
                    </a:solidFill>
                  </a:rPr>
                </a:br>
                <a:r>
                  <a:rPr lang="en-US" sz="1050" b="1">
                    <a:solidFill>
                      <a:schemeClr val="bg1"/>
                    </a:solidFill>
                  </a:rPr>
                  <a:t>EDITOR</a:t>
                </a:r>
              </a:p>
            </p:txBody>
          </p:sp>
          <p:sp>
            <p:nvSpPr>
              <p:cNvPr id="65" name="Arrow: Right 64">
                <a:extLst>
                  <a:ext uri="{FF2B5EF4-FFF2-40B4-BE49-F238E27FC236}">
                    <a16:creationId xmlns:a16="http://schemas.microsoft.com/office/drawing/2014/main" id="{760B2C39-B1EE-4477-BB4D-E05BD50251B2}"/>
                  </a:ext>
                </a:extLst>
              </p:cNvPr>
              <p:cNvSpPr/>
              <p:nvPr/>
            </p:nvSpPr>
            <p:spPr>
              <a:xfrm>
                <a:off x="1835136" y="3360659"/>
                <a:ext cx="510851" cy="171450"/>
              </a:xfrm>
              <a:prstGeom prst="rightArrow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A2A2C33A-96A6-4A6B-B45D-4E9DF8E95935}"/>
              </a:ext>
            </a:extLst>
          </p:cNvPr>
          <p:cNvGrpSpPr/>
          <p:nvPr/>
        </p:nvGrpSpPr>
        <p:grpSpPr>
          <a:xfrm>
            <a:off x="594024" y="3822953"/>
            <a:ext cx="4586150" cy="1097280"/>
            <a:chOff x="266977" y="3933387"/>
            <a:chExt cx="4586150" cy="1097280"/>
          </a:xfrm>
        </p:grpSpPr>
        <p:sp>
          <p:nvSpPr>
            <p:cNvPr id="67" name="Rectangle: Rounded Corners 66">
              <a:extLst>
                <a:ext uri="{FF2B5EF4-FFF2-40B4-BE49-F238E27FC236}">
                  <a16:creationId xmlns:a16="http://schemas.microsoft.com/office/drawing/2014/main" id="{55AB6C72-6A6C-4351-B71C-F5702020A2DD}"/>
                </a:ext>
              </a:extLst>
            </p:cNvPr>
            <p:cNvSpPr/>
            <p:nvPr/>
          </p:nvSpPr>
          <p:spPr>
            <a:xfrm>
              <a:off x="266977" y="3933387"/>
              <a:ext cx="4586150" cy="1097280"/>
            </a:xfrm>
            <a:prstGeom prst="roundRect">
              <a:avLst/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00"/>
            </a:p>
          </p:txBody>
        </p:sp>
        <p:pic>
          <p:nvPicPr>
            <p:cNvPr id="68" name="Picture 67" descr="Icon&#10;&#10;Description automatically generated">
              <a:extLst>
                <a:ext uri="{FF2B5EF4-FFF2-40B4-BE49-F238E27FC236}">
                  <a16:creationId xmlns:a16="http://schemas.microsoft.com/office/drawing/2014/main" id="{CE050122-C371-4B88-AAC1-34D1F5A7F20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449547" y="4062831"/>
              <a:ext cx="888814" cy="888814"/>
            </a:xfrm>
            <a:prstGeom prst="rect">
              <a:avLst/>
            </a:prstGeom>
          </p:spPr>
        </p:pic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F99E0ACD-4C78-4A42-BC3A-5A886E2AF1A5}"/>
                </a:ext>
              </a:extLst>
            </p:cNvPr>
            <p:cNvSpPr txBox="1"/>
            <p:nvPr/>
          </p:nvSpPr>
          <p:spPr>
            <a:xfrm>
              <a:off x="2270957" y="4077568"/>
              <a:ext cx="1308357" cy="498846"/>
            </a:xfrm>
            <a:prstGeom prst="rect">
              <a:avLst/>
            </a:prstGeom>
            <a:solidFill>
              <a:schemeClr val="bg2">
                <a:lumMod val="10000"/>
              </a:schemeClr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none" lIns="0" tIns="0" rIns="0" bIns="0" rtlCol="0" anchor="ctr">
              <a:noAutofit/>
            </a:bodyPr>
            <a:lstStyle/>
            <a:p>
              <a:pPr algn="ctr"/>
              <a:r>
                <a:rPr lang="en-US" sz="1050" b="1">
                  <a:solidFill>
                    <a:schemeClr val="bg1"/>
                  </a:solidFill>
                </a:rPr>
                <a:t>DATA MODEL + </a:t>
              </a:r>
              <a:br>
                <a:rPr lang="en-US" sz="1050" b="1">
                  <a:solidFill>
                    <a:schemeClr val="bg1"/>
                  </a:solidFill>
                </a:rPr>
              </a:br>
              <a:r>
                <a:rPr lang="en-US" sz="1050" b="1">
                  <a:solidFill>
                    <a:schemeClr val="bg1"/>
                  </a:solidFill>
                </a:rPr>
                <a:t>REPORT EDITOR</a:t>
              </a:r>
            </a:p>
          </p:txBody>
        </p:sp>
      </p:grpSp>
      <p:pic>
        <p:nvPicPr>
          <p:cNvPr id="70" name="Graphic 69" descr="Lightbulb and gear with solid fill">
            <a:extLst>
              <a:ext uri="{FF2B5EF4-FFF2-40B4-BE49-F238E27FC236}">
                <a16:creationId xmlns:a16="http://schemas.microsoft.com/office/drawing/2014/main" id="{607A9127-73E7-4D29-B0D5-8DE1CA83887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683605" y="5138938"/>
            <a:ext cx="914400" cy="914400"/>
          </a:xfrm>
          <a:prstGeom prst="rect">
            <a:avLst/>
          </a:prstGeom>
        </p:spPr>
      </p:pic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id="{22C2F605-182E-4BCB-AB10-3852A46BD775}"/>
              </a:ext>
            </a:extLst>
          </p:cNvPr>
          <p:cNvSpPr/>
          <p:nvPr/>
        </p:nvSpPr>
        <p:spPr>
          <a:xfrm>
            <a:off x="5262771" y="1398540"/>
            <a:ext cx="3183713" cy="109728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/>
              <a:t>TASK 1:</a:t>
            </a:r>
          </a:p>
          <a:p>
            <a:r>
              <a:rPr lang="en-US" sz="1200"/>
              <a:t>Dynamo Scripts -&gt; JSON files</a:t>
            </a:r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id="{E33F3866-2187-4639-8BAA-11C745364E13}"/>
              </a:ext>
            </a:extLst>
          </p:cNvPr>
          <p:cNvSpPr/>
          <p:nvPr/>
        </p:nvSpPr>
        <p:spPr>
          <a:xfrm>
            <a:off x="5262769" y="2623706"/>
            <a:ext cx="3183713" cy="109728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/>
              <a:t>TASK 2:</a:t>
            </a:r>
          </a:p>
          <a:p>
            <a:r>
              <a:rPr lang="en-US" sz="1200"/>
              <a:t>Update Power BI Template</a:t>
            </a:r>
          </a:p>
          <a:p>
            <a:r>
              <a:rPr lang="en-US" sz="1200"/>
              <a:t>to read JSON files + refresh data</a:t>
            </a:r>
          </a:p>
        </p:txBody>
      </p: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id="{E2343921-C041-4FA7-9931-BEA44A523F2A}"/>
              </a:ext>
            </a:extLst>
          </p:cNvPr>
          <p:cNvSpPr/>
          <p:nvPr/>
        </p:nvSpPr>
        <p:spPr>
          <a:xfrm>
            <a:off x="5262769" y="3826300"/>
            <a:ext cx="3183713" cy="109728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/>
              <a:t>TASK 3:</a:t>
            </a:r>
          </a:p>
          <a:p>
            <a:r>
              <a:rPr lang="en-US" sz="1200"/>
              <a:t>Customize Report for intended end users in Power BI</a:t>
            </a:r>
          </a:p>
        </p:txBody>
      </p:sp>
      <p:sp>
        <p:nvSpPr>
          <p:cNvPr id="74" name="Rectangle: Rounded Corners 73">
            <a:extLst>
              <a:ext uri="{FF2B5EF4-FFF2-40B4-BE49-F238E27FC236}">
                <a16:creationId xmlns:a16="http://schemas.microsoft.com/office/drawing/2014/main" id="{7B2AA30F-ADF9-482E-8A2E-FB59669D79C4}"/>
              </a:ext>
            </a:extLst>
          </p:cNvPr>
          <p:cNvSpPr/>
          <p:nvPr/>
        </p:nvSpPr>
        <p:spPr>
          <a:xfrm>
            <a:off x="5262769" y="5047498"/>
            <a:ext cx="3183713" cy="109728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/>
              <a:t>TASK 4: (Optional)</a:t>
            </a:r>
          </a:p>
          <a:p>
            <a:r>
              <a:rPr lang="en-US" sz="1200"/>
              <a:t>Improve workflow for repeatability</a:t>
            </a:r>
          </a:p>
        </p:txBody>
      </p:sp>
      <p:pic>
        <p:nvPicPr>
          <p:cNvPr id="75" name="Graphic 74" descr="Workflow with solid fill">
            <a:extLst>
              <a:ext uri="{FF2B5EF4-FFF2-40B4-BE49-F238E27FC236}">
                <a16:creationId xmlns:a16="http://schemas.microsoft.com/office/drawing/2014/main" id="{870A02D9-36AD-4F38-A6CF-449A78FC0EB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032541" y="5138938"/>
            <a:ext cx="914400" cy="914400"/>
          </a:xfrm>
          <a:prstGeom prst="rect">
            <a:avLst/>
          </a:prstGeom>
        </p:spPr>
      </p:pic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id="{22363BA9-5577-4EB9-84D2-EA87E678F38A}"/>
              </a:ext>
            </a:extLst>
          </p:cNvPr>
          <p:cNvSpPr/>
          <p:nvPr/>
        </p:nvSpPr>
        <p:spPr>
          <a:xfrm>
            <a:off x="594024" y="1398541"/>
            <a:ext cx="4586150" cy="1095032"/>
          </a:xfrm>
          <a:prstGeom prst="round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200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4C3C73B3-EA7A-4070-81FC-C32766687726}"/>
              </a:ext>
            </a:extLst>
          </p:cNvPr>
          <p:cNvSpPr/>
          <p:nvPr/>
        </p:nvSpPr>
        <p:spPr>
          <a:xfrm>
            <a:off x="8262021" y="1395192"/>
            <a:ext cx="3002947" cy="109838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User manually triggers Dynamo scripts…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F5FD8929-3942-4E90-A161-701661D74A58}"/>
              </a:ext>
            </a:extLst>
          </p:cNvPr>
          <p:cNvSpPr/>
          <p:nvPr/>
        </p:nvSpPr>
        <p:spPr>
          <a:xfrm>
            <a:off x="8262021" y="5044150"/>
            <a:ext cx="3002947" cy="110062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End users consider opportunities to scale + streamline workflow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8434E4B1-C407-4756-ADD7-42DE266FBCFC}"/>
              </a:ext>
            </a:extLst>
          </p:cNvPr>
          <p:cNvSpPr/>
          <p:nvPr/>
        </p:nvSpPr>
        <p:spPr>
          <a:xfrm>
            <a:off x="8262021" y="2623706"/>
            <a:ext cx="3002947" cy="229652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Power BI Template ingests data automatically!</a:t>
            </a:r>
          </a:p>
        </p:txBody>
      </p:sp>
    </p:spTree>
    <p:extLst>
      <p:ext uri="{BB962C8B-B14F-4D97-AF65-F5344CB8AC3E}">
        <p14:creationId xmlns:p14="http://schemas.microsoft.com/office/powerpoint/2010/main" val="3420469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ECD94-17E8-6B4C-84AE-7E6D5C31D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loading issues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5D2FEC3-F429-DA4F-B71E-4864E3D34162}"/>
              </a:ext>
            </a:extLst>
          </p:cNvPr>
          <p:cNvSpPr/>
          <p:nvPr/>
        </p:nvSpPr>
        <p:spPr>
          <a:xfrm>
            <a:off x="696479" y="1033272"/>
            <a:ext cx="411480" cy="5486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254F728-8853-451F-A73B-0E9F36122090}"/>
              </a:ext>
            </a:extLst>
          </p:cNvPr>
          <p:cNvSpPr/>
          <p:nvPr/>
        </p:nvSpPr>
        <p:spPr>
          <a:xfrm>
            <a:off x="2308064" y="1201302"/>
            <a:ext cx="9341242" cy="643296"/>
          </a:xfrm>
          <a:prstGeom prst="rect">
            <a:avLst/>
          </a:prstGeom>
          <a:solidFill>
            <a:schemeClr val="accent5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i="1" err="1">
                <a:solidFill>
                  <a:schemeClr val="bg1"/>
                </a:solidFill>
              </a:rPr>
              <a:t>Elements_geometry</a:t>
            </a:r>
            <a:r>
              <a:rPr lang="en-US" i="1">
                <a:solidFill>
                  <a:schemeClr val="bg1"/>
                </a:solidFill>
              </a:rPr>
              <a:t>, </a:t>
            </a:r>
            <a:r>
              <a:rPr lang="en-US" i="1" err="1">
                <a:solidFill>
                  <a:schemeClr val="bg1"/>
                </a:solidFill>
              </a:rPr>
              <a:t>Elements_explore</a:t>
            </a:r>
            <a:r>
              <a:rPr lang="en-US" i="1">
                <a:solidFill>
                  <a:schemeClr val="bg1"/>
                </a:solidFill>
              </a:rPr>
              <a:t>, or </a:t>
            </a:r>
            <a:r>
              <a:rPr lang="en-US" i="1" err="1">
                <a:solidFill>
                  <a:schemeClr val="bg1"/>
                </a:solidFill>
              </a:rPr>
              <a:t>summarize_geometry</a:t>
            </a:r>
            <a:r>
              <a:rPr lang="en-US" i="1">
                <a:solidFill>
                  <a:schemeClr val="bg1"/>
                </a:solidFill>
              </a:rPr>
              <a:t> tables are loading data incorrectly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1D151D0-114C-41D8-AFA9-5AE7594AF46C}"/>
              </a:ext>
            </a:extLst>
          </p:cNvPr>
          <p:cNvSpPr/>
          <p:nvPr/>
        </p:nvSpPr>
        <p:spPr>
          <a:xfrm>
            <a:off x="2308064" y="1852345"/>
            <a:ext cx="9341243" cy="643296"/>
          </a:xfrm>
          <a:prstGeom prst="rect">
            <a:avLst/>
          </a:prstGeom>
          <a:solidFill>
            <a:schemeClr val="accent2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i="1">
                <a:solidFill>
                  <a:schemeClr val="bg1"/>
                </a:solidFill>
              </a:rPr>
              <a:t>Template tries to generalize steps, but your model contains attributes not included in template (particularly quantitative values)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E4DFB6E-C89F-40A2-97FB-6D7A7CA2C44C}"/>
              </a:ext>
            </a:extLst>
          </p:cNvPr>
          <p:cNvSpPr/>
          <p:nvPr/>
        </p:nvSpPr>
        <p:spPr>
          <a:xfrm>
            <a:off x="696480" y="1201302"/>
            <a:ext cx="1611584" cy="651042"/>
          </a:xfrm>
          <a:prstGeom prst="rect">
            <a:avLst/>
          </a:prstGeom>
          <a:solidFill>
            <a:schemeClr val="tx1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b="1" i="1">
                <a:solidFill>
                  <a:schemeClr val="bg1"/>
                </a:solidFill>
              </a:rPr>
              <a:t>Issue</a:t>
            </a:r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09A4C76-884E-4C32-8C8E-BF7854492A53}"/>
              </a:ext>
            </a:extLst>
          </p:cNvPr>
          <p:cNvSpPr/>
          <p:nvPr/>
        </p:nvSpPr>
        <p:spPr>
          <a:xfrm>
            <a:off x="696480" y="1852346"/>
            <a:ext cx="1611584" cy="643296"/>
          </a:xfrm>
          <a:prstGeom prst="rect">
            <a:avLst/>
          </a:prstGeom>
          <a:solidFill>
            <a:schemeClr val="tx1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b="1" i="1">
                <a:solidFill>
                  <a:schemeClr val="bg1"/>
                </a:solidFill>
              </a:rPr>
              <a:t>Explanation</a:t>
            </a:r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20ADB91-E0E6-44D9-A664-FD8F45BDD0BD}"/>
              </a:ext>
            </a:extLst>
          </p:cNvPr>
          <p:cNvSpPr/>
          <p:nvPr/>
        </p:nvSpPr>
        <p:spPr>
          <a:xfrm>
            <a:off x="4315305" y="2672014"/>
            <a:ext cx="3999571" cy="1054202"/>
          </a:xfrm>
          <a:prstGeom prst="rect">
            <a:avLst/>
          </a:prstGeom>
          <a:solidFill>
            <a:schemeClr val="accent6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>
                <a:solidFill>
                  <a:schemeClr val="bg1"/>
                </a:solidFill>
              </a:rPr>
              <a:t>To fix </a:t>
            </a:r>
            <a:r>
              <a:rPr lang="en-US" sz="1400" b="1" err="1">
                <a:solidFill>
                  <a:schemeClr val="bg1"/>
                </a:solidFill>
              </a:rPr>
              <a:t>Elements_geometry</a:t>
            </a:r>
            <a:r>
              <a:rPr lang="en-US" sz="1400" b="1">
                <a:solidFill>
                  <a:schemeClr val="bg1"/>
                </a:solidFill>
              </a:rPr>
              <a:t>…</a:t>
            </a:r>
          </a:p>
          <a:p>
            <a:r>
              <a:rPr lang="en-US" sz="1400">
                <a:solidFill>
                  <a:schemeClr val="bg1"/>
                </a:solidFill>
              </a:rPr>
              <a:t>In the step, 'Removed Columns', make sure that the column you are looking for was not removed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1A4030A-8E26-45D3-A03F-0A8E30B04D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479" y="2666160"/>
            <a:ext cx="3199014" cy="4115399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0851CCBA-A35D-48EA-BE81-E72766BBD421}"/>
              </a:ext>
            </a:extLst>
          </p:cNvPr>
          <p:cNvSpPr/>
          <p:nvPr/>
        </p:nvSpPr>
        <p:spPr>
          <a:xfrm>
            <a:off x="10637520" y="0"/>
            <a:ext cx="1554480" cy="274320"/>
          </a:xfrm>
          <a:prstGeom prst="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i="1">
                <a:solidFill>
                  <a:schemeClr val="bg1"/>
                </a:solidFill>
              </a:rPr>
              <a:t>ADVANCED TOPIC</a:t>
            </a:r>
            <a:endParaRPr lang="en-US" sz="1100" b="1">
              <a:solidFill>
                <a:schemeClr val="bg1"/>
              </a:solidFill>
            </a:endParaRPr>
          </a:p>
        </p:txBody>
      </p: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57259B09-4E4A-493A-B7FF-BE430E6ECFA6}"/>
              </a:ext>
            </a:extLst>
          </p:cNvPr>
          <p:cNvCxnSpPr>
            <a:cxnSpLocks/>
            <a:stCxn id="20" idx="1"/>
            <a:endCxn id="25" idx="3"/>
          </p:cNvCxnSpPr>
          <p:nvPr/>
        </p:nvCxnSpPr>
        <p:spPr>
          <a:xfrm rot="10800000" flipV="1">
            <a:off x="3650165" y="3199114"/>
            <a:ext cx="665140" cy="2120017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6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BDD7D37E-8505-4B76-8A0B-7F33BC933282}"/>
              </a:ext>
            </a:extLst>
          </p:cNvPr>
          <p:cNvSpPr/>
          <p:nvPr/>
        </p:nvSpPr>
        <p:spPr>
          <a:xfrm>
            <a:off x="685800" y="5189034"/>
            <a:ext cx="2964365" cy="260195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accent2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4552F82-E022-4C09-AEC9-A599DE9CB366}"/>
              </a:ext>
            </a:extLst>
          </p:cNvPr>
          <p:cNvSpPr/>
          <p:nvPr/>
        </p:nvSpPr>
        <p:spPr>
          <a:xfrm>
            <a:off x="4835565" y="3867749"/>
            <a:ext cx="6490009" cy="711819"/>
          </a:xfrm>
          <a:prstGeom prst="rect">
            <a:avLst/>
          </a:prstGeom>
          <a:solidFill>
            <a:schemeClr val="accent6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>
                <a:solidFill>
                  <a:schemeClr val="bg1"/>
                </a:solidFill>
              </a:rPr>
              <a:t>If the column has both units and value in the cell, you will need to split this column by a delimiter (usually a space), then rename the columns…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C99547DA-5AA8-4645-84B0-73FFF21273E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4097"/>
          <a:stretch/>
        </p:blipFill>
        <p:spPr>
          <a:xfrm>
            <a:off x="4835565" y="4726617"/>
            <a:ext cx="1992170" cy="1959439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9E3A4742-CDC1-46DC-A1FE-CF7E1A9E11C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24285"/>
          <a:stretch/>
        </p:blipFill>
        <p:spPr>
          <a:xfrm>
            <a:off x="7767807" y="4723859"/>
            <a:ext cx="3542349" cy="1959439"/>
          </a:xfrm>
          <a:prstGeom prst="rect">
            <a:avLst/>
          </a:prstGeom>
        </p:spPr>
      </p:pic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84C6A326-4AB4-4A3A-9E5B-EF0175B1EDC4}"/>
              </a:ext>
            </a:extLst>
          </p:cNvPr>
          <p:cNvCxnSpPr>
            <a:cxnSpLocks/>
            <a:stCxn id="33" idx="1"/>
            <a:endCxn id="55" idx="3"/>
          </p:cNvCxnSpPr>
          <p:nvPr/>
        </p:nvCxnSpPr>
        <p:spPr>
          <a:xfrm rot="10800000" flipV="1">
            <a:off x="3650165" y="4223659"/>
            <a:ext cx="1185401" cy="1731092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6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54D90091-1250-4EF4-876A-B091E9A0370B}"/>
              </a:ext>
            </a:extLst>
          </p:cNvPr>
          <p:cNvSpPr/>
          <p:nvPr/>
        </p:nvSpPr>
        <p:spPr>
          <a:xfrm>
            <a:off x="685800" y="5449229"/>
            <a:ext cx="2964364" cy="1011044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accent2"/>
              </a:solidFill>
            </a:endParaRPr>
          </a:p>
        </p:txBody>
      </p:sp>
      <p:sp>
        <p:nvSpPr>
          <p:cNvPr id="60" name="Arrow: Right 59">
            <a:extLst>
              <a:ext uri="{FF2B5EF4-FFF2-40B4-BE49-F238E27FC236}">
                <a16:creationId xmlns:a16="http://schemas.microsoft.com/office/drawing/2014/main" id="{5A81021F-2D7E-4166-A4B0-43CB5B672505}"/>
              </a:ext>
            </a:extLst>
          </p:cNvPr>
          <p:cNvSpPr/>
          <p:nvPr/>
        </p:nvSpPr>
        <p:spPr>
          <a:xfrm>
            <a:off x="6978685" y="5590478"/>
            <a:ext cx="581842" cy="245327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2774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2A6EBFF-1DEA-47A9-BCDA-41FC3B5020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497" y="1978861"/>
            <a:ext cx="2659466" cy="451108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6EECD94-17E8-6B4C-84AE-7E6D5C31D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loading issues (cont.)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5D2FEC3-F429-DA4F-B71E-4864E3D34162}"/>
              </a:ext>
            </a:extLst>
          </p:cNvPr>
          <p:cNvSpPr/>
          <p:nvPr/>
        </p:nvSpPr>
        <p:spPr>
          <a:xfrm>
            <a:off x="696479" y="1033272"/>
            <a:ext cx="411480" cy="5486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254F728-8853-451F-A73B-0E9F36122090}"/>
              </a:ext>
            </a:extLst>
          </p:cNvPr>
          <p:cNvSpPr/>
          <p:nvPr/>
        </p:nvSpPr>
        <p:spPr>
          <a:xfrm>
            <a:off x="2308064" y="1201302"/>
            <a:ext cx="9341242" cy="643296"/>
          </a:xfrm>
          <a:prstGeom prst="rect">
            <a:avLst/>
          </a:prstGeom>
          <a:solidFill>
            <a:schemeClr val="accent5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i="1" err="1">
                <a:solidFill>
                  <a:schemeClr val="bg1"/>
                </a:solidFill>
              </a:rPr>
              <a:t>Elements_geometry</a:t>
            </a:r>
            <a:r>
              <a:rPr lang="en-US" i="1">
                <a:solidFill>
                  <a:schemeClr val="bg1"/>
                </a:solidFill>
              </a:rPr>
              <a:t>, </a:t>
            </a:r>
            <a:r>
              <a:rPr lang="en-US" i="1" err="1">
                <a:solidFill>
                  <a:schemeClr val="bg1"/>
                </a:solidFill>
              </a:rPr>
              <a:t>Elements_explore</a:t>
            </a:r>
            <a:r>
              <a:rPr lang="en-US" i="1">
                <a:solidFill>
                  <a:schemeClr val="bg1"/>
                </a:solidFill>
              </a:rPr>
              <a:t>, or </a:t>
            </a:r>
            <a:r>
              <a:rPr lang="en-US" i="1" err="1">
                <a:solidFill>
                  <a:schemeClr val="bg1"/>
                </a:solidFill>
              </a:rPr>
              <a:t>summarize_geometry</a:t>
            </a:r>
            <a:r>
              <a:rPr lang="en-US" i="1">
                <a:solidFill>
                  <a:schemeClr val="bg1"/>
                </a:solidFill>
              </a:rPr>
              <a:t> tables are loading data incorrectly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E4DFB6E-C89F-40A2-97FB-6D7A7CA2C44C}"/>
              </a:ext>
            </a:extLst>
          </p:cNvPr>
          <p:cNvSpPr/>
          <p:nvPr/>
        </p:nvSpPr>
        <p:spPr>
          <a:xfrm>
            <a:off x="696480" y="1201302"/>
            <a:ext cx="1611584" cy="651042"/>
          </a:xfrm>
          <a:prstGeom prst="rect">
            <a:avLst/>
          </a:prstGeom>
          <a:solidFill>
            <a:schemeClr val="tx1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b="1" i="1">
                <a:solidFill>
                  <a:schemeClr val="bg1"/>
                </a:solidFill>
              </a:rPr>
              <a:t>Issue</a:t>
            </a:r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20ADB91-E0E6-44D9-A664-FD8F45BDD0BD}"/>
              </a:ext>
            </a:extLst>
          </p:cNvPr>
          <p:cNvSpPr/>
          <p:nvPr/>
        </p:nvSpPr>
        <p:spPr>
          <a:xfrm>
            <a:off x="3738022" y="1957764"/>
            <a:ext cx="6430537" cy="905305"/>
          </a:xfrm>
          <a:prstGeom prst="rect">
            <a:avLst/>
          </a:prstGeom>
          <a:solidFill>
            <a:schemeClr val="accent6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>
                <a:solidFill>
                  <a:schemeClr val="bg1"/>
                </a:solidFill>
              </a:rPr>
              <a:t>To fix </a:t>
            </a:r>
            <a:r>
              <a:rPr lang="en-US" sz="1400" b="1" err="1">
                <a:solidFill>
                  <a:schemeClr val="bg1"/>
                </a:solidFill>
              </a:rPr>
              <a:t>Summarize_geometry</a:t>
            </a:r>
            <a:endParaRPr lang="en-US" sz="1400" b="1">
              <a:solidFill>
                <a:schemeClr val="bg1"/>
              </a:solidFill>
            </a:endParaRPr>
          </a:p>
          <a:p>
            <a:r>
              <a:rPr lang="en-US" sz="1400">
                <a:solidFill>
                  <a:schemeClr val="bg1"/>
                </a:solidFill>
              </a:rPr>
              <a:t>Insert step after the 'Filtered Rows' step to remove any rows that you do not want to appear in the summary list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851CCBA-A35D-48EA-BE81-E72766BBD421}"/>
              </a:ext>
            </a:extLst>
          </p:cNvPr>
          <p:cNvSpPr/>
          <p:nvPr/>
        </p:nvSpPr>
        <p:spPr>
          <a:xfrm>
            <a:off x="10637520" y="0"/>
            <a:ext cx="1554480" cy="274320"/>
          </a:xfrm>
          <a:prstGeom prst="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i="1">
                <a:solidFill>
                  <a:schemeClr val="bg1"/>
                </a:solidFill>
              </a:rPr>
              <a:t>ADVANCED TOPIC</a:t>
            </a:r>
            <a:endParaRPr lang="en-US" sz="1100" b="1">
              <a:solidFill>
                <a:schemeClr val="bg1"/>
              </a:solidFill>
            </a:endParaRPr>
          </a:p>
        </p:txBody>
      </p: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57259B09-4E4A-493A-B7FF-BE430E6ECFA6}"/>
              </a:ext>
            </a:extLst>
          </p:cNvPr>
          <p:cNvCxnSpPr>
            <a:cxnSpLocks/>
            <a:stCxn id="20" idx="1"/>
            <a:endCxn id="25" idx="3"/>
          </p:cNvCxnSpPr>
          <p:nvPr/>
        </p:nvCxnSpPr>
        <p:spPr>
          <a:xfrm rot="10800000" flipV="1">
            <a:off x="3401962" y="2410417"/>
            <a:ext cx="336060" cy="1775008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6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BDD7D37E-8505-4B76-8A0B-7F33BC933282}"/>
              </a:ext>
            </a:extLst>
          </p:cNvPr>
          <p:cNvSpPr/>
          <p:nvPr/>
        </p:nvSpPr>
        <p:spPr>
          <a:xfrm>
            <a:off x="742496" y="3984636"/>
            <a:ext cx="2659466" cy="401577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accent2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4552F82-E022-4C09-AEC9-A599DE9CB366}"/>
              </a:ext>
            </a:extLst>
          </p:cNvPr>
          <p:cNvSpPr/>
          <p:nvPr/>
        </p:nvSpPr>
        <p:spPr>
          <a:xfrm>
            <a:off x="4473260" y="2942011"/>
            <a:ext cx="5695299" cy="711819"/>
          </a:xfrm>
          <a:prstGeom prst="rect">
            <a:avLst/>
          </a:prstGeom>
          <a:solidFill>
            <a:schemeClr val="accent6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>
                <a:solidFill>
                  <a:schemeClr val="bg1"/>
                </a:solidFill>
              </a:rPr>
              <a:t>Add a new 'Unpivot Columns' step and unpivot </a:t>
            </a:r>
            <a:r>
              <a:rPr lang="en-US" sz="1400" u="sng">
                <a:solidFill>
                  <a:schemeClr val="bg1"/>
                </a:solidFill>
              </a:rPr>
              <a:t>only</a:t>
            </a:r>
            <a:r>
              <a:rPr lang="en-US" sz="1400">
                <a:solidFill>
                  <a:schemeClr val="bg1"/>
                </a:solidFill>
              </a:rPr>
              <a:t> the columns you want to be summarized, then delete the old 'Unpivot Columns' step</a:t>
            </a:r>
          </a:p>
        </p:txBody>
      </p: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84C6A326-4AB4-4A3A-9E5B-EF0175B1EDC4}"/>
              </a:ext>
            </a:extLst>
          </p:cNvPr>
          <p:cNvCxnSpPr>
            <a:cxnSpLocks/>
            <a:stCxn id="33" idx="1"/>
            <a:endCxn id="55" idx="3"/>
          </p:cNvCxnSpPr>
          <p:nvPr/>
        </p:nvCxnSpPr>
        <p:spPr>
          <a:xfrm rot="10800000" flipV="1">
            <a:off x="3401962" y="3297921"/>
            <a:ext cx="1071298" cy="2078506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6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54D90091-1250-4EF4-876A-B091E9A0370B}"/>
              </a:ext>
            </a:extLst>
          </p:cNvPr>
          <p:cNvSpPr/>
          <p:nvPr/>
        </p:nvSpPr>
        <p:spPr>
          <a:xfrm>
            <a:off x="742498" y="5255875"/>
            <a:ext cx="2659464" cy="241104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accent2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56EA42D-B0CA-4A31-9358-09CE212F4D73}"/>
              </a:ext>
            </a:extLst>
          </p:cNvPr>
          <p:cNvSpPr/>
          <p:nvPr/>
        </p:nvSpPr>
        <p:spPr>
          <a:xfrm>
            <a:off x="742496" y="5496979"/>
            <a:ext cx="2659465" cy="895009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accent2"/>
              </a:solidFill>
            </a:endParaRPr>
          </a:p>
        </p:txBody>
      </p: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DD399D6B-45FF-437E-AFBF-6604A88A9321}"/>
              </a:ext>
            </a:extLst>
          </p:cNvPr>
          <p:cNvCxnSpPr>
            <a:cxnSpLocks/>
            <a:stCxn id="36" idx="1"/>
            <a:endCxn id="37" idx="3"/>
          </p:cNvCxnSpPr>
          <p:nvPr/>
        </p:nvCxnSpPr>
        <p:spPr>
          <a:xfrm rot="10800000" flipV="1">
            <a:off x="3401961" y="5944482"/>
            <a:ext cx="1339670" cy="1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6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45" name="Picture 44">
            <a:extLst>
              <a:ext uri="{FF2B5EF4-FFF2-40B4-BE49-F238E27FC236}">
                <a16:creationId xmlns:a16="http://schemas.microsoft.com/office/drawing/2014/main" id="{131D3804-96AA-4E47-AC5E-E6D6DCBF36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3259" y="3770703"/>
            <a:ext cx="7176047" cy="2719241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F886F210-833E-4AB7-A308-1CF5AC3805F6}"/>
              </a:ext>
            </a:extLst>
          </p:cNvPr>
          <p:cNvSpPr/>
          <p:nvPr/>
        </p:nvSpPr>
        <p:spPr>
          <a:xfrm>
            <a:off x="4741631" y="5588573"/>
            <a:ext cx="4118518" cy="711819"/>
          </a:xfrm>
          <a:prstGeom prst="rect">
            <a:avLst/>
          </a:prstGeom>
          <a:solidFill>
            <a:schemeClr val="accent6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/>
              <a:t>Split the columns as needed to separate units from the value (cannot do math otherwise) + remove any remaining unwanted columns or rows</a:t>
            </a:r>
          </a:p>
        </p:txBody>
      </p:sp>
      <p:sp>
        <p:nvSpPr>
          <p:cNvPr id="50" name="Right Brace 49">
            <a:extLst>
              <a:ext uri="{FF2B5EF4-FFF2-40B4-BE49-F238E27FC236}">
                <a16:creationId xmlns:a16="http://schemas.microsoft.com/office/drawing/2014/main" id="{30F0391F-234A-43C8-9C9B-E3F593E80092}"/>
              </a:ext>
            </a:extLst>
          </p:cNvPr>
          <p:cNvSpPr/>
          <p:nvPr/>
        </p:nvSpPr>
        <p:spPr>
          <a:xfrm rot="16200000" flipH="1">
            <a:off x="6998718" y="2859814"/>
            <a:ext cx="237865" cy="5219637"/>
          </a:xfrm>
          <a:prstGeom prst="rightBrace">
            <a:avLst>
              <a:gd name="adj1" fmla="val 49946"/>
              <a:gd name="adj2" fmla="val 53612"/>
            </a:avLst>
          </a:prstGeom>
          <a:ln w="1905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615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ECD94-17E8-6B4C-84AE-7E6D5C31D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loading issues (cont.)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5D2FEC3-F429-DA4F-B71E-4864E3D34162}"/>
              </a:ext>
            </a:extLst>
          </p:cNvPr>
          <p:cNvSpPr/>
          <p:nvPr/>
        </p:nvSpPr>
        <p:spPr>
          <a:xfrm>
            <a:off x="696479" y="1033272"/>
            <a:ext cx="411480" cy="5486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254F728-8853-451F-A73B-0E9F36122090}"/>
              </a:ext>
            </a:extLst>
          </p:cNvPr>
          <p:cNvSpPr/>
          <p:nvPr/>
        </p:nvSpPr>
        <p:spPr>
          <a:xfrm>
            <a:off x="2308064" y="1201302"/>
            <a:ext cx="9341242" cy="643296"/>
          </a:xfrm>
          <a:prstGeom prst="rect">
            <a:avLst/>
          </a:prstGeom>
          <a:solidFill>
            <a:schemeClr val="accent5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i="1">
                <a:solidFill>
                  <a:schemeClr val="bg1"/>
                </a:solidFill>
              </a:rPr>
              <a:t>Power BI is looking for a column that does not exist in the JSON files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E4DFB6E-C89F-40A2-97FB-6D7A7CA2C44C}"/>
              </a:ext>
            </a:extLst>
          </p:cNvPr>
          <p:cNvSpPr/>
          <p:nvPr/>
        </p:nvSpPr>
        <p:spPr>
          <a:xfrm>
            <a:off x="696480" y="1201302"/>
            <a:ext cx="1611584" cy="651042"/>
          </a:xfrm>
          <a:prstGeom prst="rect">
            <a:avLst/>
          </a:prstGeom>
          <a:solidFill>
            <a:schemeClr val="tx1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b="1" i="1">
                <a:solidFill>
                  <a:schemeClr val="bg1"/>
                </a:solidFill>
              </a:rPr>
              <a:t>Issue</a:t>
            </a:r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851CCBA-A35D-48EA-BE81-E72766BBD421}"/>
              </a:ext>
            </a:extLst>
          </p:cNvPr>
          <p:cNvSpPr/>
          <p:nvPr/>
        </p:nvSpPr>
        <p:spPr>
          <a:xfrm>
            <a:off x="10637520" y="0"/>
            <a:ext cx="1554480" cy="274320"/>
          </a:xfrm>
          <a:prstGeom prst="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i="1">
                <a:solidFill>
                  <a:schemeClr val="bg1"/>
                </a:solidFill>
              </a:rPr>
              <a:t>ADVANCED TOPIC</a:t>
            </a:r>
            <a:endParaRPr lang="en-US" sz="1100" b="1">
              <a:solidFill>
                <a:schemeClr val="bg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689C4F9-5F0C-4687-8B6B-4C33CC9D2694}"/>
              </a:ext>
            </a:extLst>
          </p:cNvPr>
          <p:cNvSpPr/>
          <p:nvPr/>
        </p:nvSpPr>
        <p:spPr>
          <a:xfrm>
            <a:off x="2308064" y="1852345"/>
            <a:ext cx="9341243" cy="643296"/>
          </a:xfrm>
          <a:prstGeom prst="rect">
            <a:avLst/>
          </a:prstGeom>
          <a:solidFill>
            <a:schemeClr val="accent2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i="1">
                <a:solidFill>
                  <a:schemeClr val="bg1"/>
                </a:solidFill>
              </a:rPr>
              <a:t>Power BI is trying to generalize steps from the template to your specific data, but certain columns are missing from the JSON file 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2670CBB-BB1C-430D-8EF6-74198A9883C0}"/>
              </a:ext>
            </a:extLst>
          </p:cNvPr>
          <p:cNvSpPr/>
          <p:nvPr/>
        </p:nvSpPr>
        <p:spPr>
          <a:xfrm>
            <a:off x="696480" y="1852346"/>
            <a:ext cx="1611584" cy="643296"/>
          </a:xfrm>
          <a:prstGeom prst="rect">
            <a:avLst/>
          </a:prstGeom>
          <a:solidFill>
            <a:schemeClr val="tx1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b="1" i="1">
                <a:solidFill>
                  <a:schemeClr val="bg1"/>
                </a:solidFill>
              </a:rPr>
              <a:t>Explanation</a:t>
            </a:r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C0C8A10-130E-4A44-80E1-8E4C27067FD5}"/>
              </a:ext>
            </a:extLst>
          </p:cNvPr>
          <p:cNvSpPr/>
          <p:nvPr/>
        </p:nvSpPr>
        <p:spPr>
          <a:xfrm>
            <a:off x="7550150" y="2771580"/>
            <a:ext cx="4099156" cy="2517970"/>
          </a:xfrm>
          <a:prstGeom prst="rect">
            <a:avLst/>
          </a:prstGeom>
          <a:solidFill>
            <a:schemeClr val="accent6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>
                <a:solidFill>
                  <a:schemeClr val="bg1"/>
                </a:solidFill>
              </a:rPr>
              <a:t>How to Fix?</a:t>
            </a:r>
          </a:p>
          <a:p>
            <a:endParaRPr lang="en-US" sz="1600" b="1">
              <a:solidFill>
                <a:schemeClr val="bg1"/>
              </a:solidFill>
            </a:endParaRPr>
          </a:p>
          <a:p>
            <a:r>
              <a:rPr lang="en-US" sz="1600" b="1">
                <a:solidFill>
                  <a:schemeClr val="bg1"/>
                </a:solidFill>
              </a:rPr>
              <a:t>(Recommended) </a:t>
            </a:r>
            <a:r>
              <a:rPr lang="en-US" sz="1600">
                <a:solidFill>
                  <a:schemeClr val="bg1"/>
                </a:solidFill>
              </a:rPr>
              <a:t>add a new column to the JSON file; this will allow Power BI to continue, but the column values will be all empty</a:t>
            </a:r>
          </a:p>
          <a:p>
            <a:endParaRPr lang="en-US" sz="1600">
              <a:solidFill>
                <a:schemeClr val="bg1"/>
              </a:solidFill>
            </a:endParaRPr>
          </a:p>
          <a:p>
            <a:r>
              <a:rPr lang="en-US" sz="1600">
                <a:solidFill>
                  <a:schemeClr val="bg1"/>
                </a:solidFill>
              </a:rPr>
              <a:t>Better than trying to find every instance of it in Power BI…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6DEC1C-FFEA-44D4-B2BA-F52052F18D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614" r="48512" b="52884"/>
          <a:stretch/>
        </p:blipFill>
        <p:spPr>
          <a:xfrm>
            <a:off x="685800" y="2711450"/>
            <a:ext cx="5932882" cy="181752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D29596F-41D9-42BF-8D82-BEF3F1942366}"/>
              </a:ext>
            </a:extLst>
          </p:cNvPr>
          <p:cNvSpPr/>
          <p:nvPr/>
        </p:nvSpPr>
        <p:spPr>
          <a:xfrm>
            <a:off x="685799" y="3340100"/>
            <a:ext cx="5932881" cy="211667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accent2"/>
              </a:solidFill>
            </a:endParaRPr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24420177-DEE7-40B4-A760-945A94BC2E24}"/>
              </a:ext>
            </a:extLst>
          </p:cNvPr>
          <p:cNvCxnSpPr>
            <a:cxnSpLocks/>
            <a:stCxn id="12" idx="3"/>
            <a:endCxn id="22" idx="1"/>
          </p:cNvCxnSpPr>
          <p:nvPr/>
        </p:nvCxnSpPr>
        <p:spPr>
          <a:xfrm>
            <a:off x="6618680" y="3445934"/>
            <a:ext cx="931470" cy="584631"/>
          </a:xfrm>
          <a:prstGeom prst="bentConnector3">
            <a:avLst/>
          </a:prstGeom>
          <a:ln w="28575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9916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ECD94-17E8-6B4C-84AE-7E6D5C31D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loading issues (cont.)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5D2FEC3-F429-DA4F-B71E-4864E3D34162}"/>
              </a:ext>
            </a:extLst>
          </p:cNvPr>
          <p:cNvSpPr/>
          <p:nvPr/>
        </p:nvSpPr>
        <p:spPr>
          <a:xfrm>
            <a:off x="696479" y="1033272"/>
            <a:ext cx="411480" cy="5486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254F728-8853-451F-A73B-0E9F36122090}"/>
              </a:ext>
            </a:extLst>
          </p:cNvPr>
          <p:cNvSpPr/>
          <p:nvPr/>
        </p:nvSpPr>
        <p:spPr>
          <a:xfrm>
            <a:off x="2308064" y="1201302"/>
            <a:ext cx="9341242" cy="643296"/>
          </a:xfrm>
          <a:prstGeom prst="rect">
            <a:avLst/>
          </a:prstGeom>
          <a:solidFill>
            <a:schemeClr val="accent5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i="1" err="1">
                <a:solidFill>
                  <a:schemeClr val="bg1"/>
                </a:solidFill>
              </a:rPr>
              <a:t>Dyanmo</a:t>
            </a:r>
            <a:r>
              <a:rPr lang="en-US" i="1">
                <a:solidFill>
                  <a:schemeClr val="bg1"/>
                </a:solidFill>
              </a:rPr>
              <a:t> files updated to add new data, but Power BI doesn't recognize new columns in Element-related tables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E4DFB6E-C89F-40A2-97FB-6D7A7CA2C44C}"/>
              </a:ext>
            </a:extLst>
          </p:cNvPr>
          <p:cNvSpPr/>
          <p:nvPr/>
        </p:nvSpPr>
        <p:spPr>
          <a:xfrm>
            <a:off x="696480" y="1201302"/>
            <a:ext cx="1611584" cy="651042"/>
          </a:xfrm>
          <a:prstGeom prst="rect">
            <a:avLst/>
          </a:prstGeom>
          <a:solidFill>
            <a:schemeClr val="tx1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b="1" i="1">
                <a:solidFill>
                  <a:schemeClr val="bg1"/>
                </a:solidFill>
              </a:rPr>
              <a:t>Issue</a:t>
            </a:r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851CCBA-A35D-48EA-BE81-E72766BBD421}"/>
              </a:ext>
            </a:extLst>
          </p:cNvPr>
          <p:cNvSpPr/>
          <p:nvPr/>
        </p:nvSpPr>
        <p:spPr>
          <a:xfrm>
            <a:off x="10637520" y="0"/>
            <a:ext cx="1554480" cy="274320"/>
          </a:xfrm>
          <a:prstGeom prst="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i="1">
                <a:solidFill>
                  <a:schemeClr val="bg1"/>
                </a:solidFill>
              </a:rPr>
              <a:t>ADVANCED TOPIC</a:t>
            </a:r>
            <a:endParaRPr lang="en-US" sz="1100" b="1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82D68C1-7B02-443C-8C6B-D2017C710709}"/>
              </a:ext>
            </a:extLst>
          </p:cNvPr>
          <p:cNvSpPr/>
          <p:nvPr/>
        </p:nvSpPr>
        <p:spPr>
          <a:xfrm>
            <a:off x="2308064" y="1852345"/>
            <a:ext cx="9341243" cy="643296"/>
          </a:xfrm>
          <a:prstGeom prst="rect">
            <a:avLst/>
          </a:prstGeom>
          <a:solidFill>
            <a:schemeClr val="accent2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i="1">
                <a:solidFill>
                  <a:schemeClr val="bg1"/>
                </a:solidFill>
              </a:rPr>
              <a:t>Template does not include the new columns, so it will simply skip importing them.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2638E12-5DA8-4DBE-8B8D-E0093D1C42BE}"/>
              </a:ext>
            </a:extLst>
          </p:cNvPr>
          <p:cNvSpPr/>
          <p:nvPr/>
        </p:nvSpPr>
        <p:spPr>
          <a:xfrm>
            <a:off x="696480" y="1852346"/>
            <a:ext cx="1611584" cy="643296"/>
          </a:xfrm>
          <a:prstGeom prst="rect">
            <a:avLst/>
          </a:prstGeom>
          <a:solidFill>
            <a:schemeClr val="tx1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b="1" i="1">
                <a:solidFill>
                  <a:schemeClr val="bg1"/>
                </a:solidFill>
              </a:rPr>
              <a:t>Explanation</a:t>
            </a:r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B63B747-AE98-4090-9904-77A3569ACFCF}"/>
              </a:ext>
            </a:extLst>
          </p:cNvPr>
          <p:cNvSpPr/>
          <p:nvPr/>
        </p:nvSpPr>
        <p:spPr>
          <a:xfrm>
            <a:off x="7120738" y="2716152"/>
            <a:ext cx="4541520" cy="1034443"/>
          </a:xfrm>
          <a:prstGeom prst="rect">
            <a:avLst/>
          </a:prstGeom>
          <a:solidFill>
            <a:schemeClr val="accent6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>
                <a:solidFill>
                  <a:schemeClr val="bg1"/>
                </a:solidFill>
              </a:rPr>
              <a:t>How to fix:</a:t>
            </a:r>
          </a:p>
          <a:p>
            <a:r>
              <a:rPr lang="en-US" sz="1600">
                <a:solidFill>
                  <a:schemeClr val="bg1"/>
                </a:solidFill>
              </a:rPr>
              <a:t>Edit all table queries prefixed with Elements_ in PQ Editor. In the Advanced Editor within PQE: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04E017-2DAB-4AD9-8904-A99E63207E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7407"/>
          <a:stretch/>
        </p:blipFill>
        <p:spPr>
          <a:xfrm>
            <a:off x="183430" y="2709001"/>
            <a:ext cx="6853970" cy="129229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93C7EAD-DD15-4D02-9B14-806BC408DC6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7037" b="26543"/>
          <a:stretch/>
        </p:blipFill>
        <p:spPr>
          <a:xfrm>
            <a:off x="183430" y="4639947"/>
            <a:ext cx="6853968" cy="65104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40889D0-0350-41D7-ABC2-1F453BAFC2B9}"/>
              </a:ext>
            </a:extLst>
          </p:cNvPr>
          <p:cNvSpPr txBox="1"/>
          <p:nvPr/>
        </p:nvSpPr>
        <p:spPr>
          <a:xfrm>
            <a:off x="3128744" y="4013586"/>
            <a:ext cx="588433" cy="3810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 sz="240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CAEA5DD-D2AA-4060-925B-E7707384F08E}"/>
              </a:ext>
            </a:extLst>
          </p:cNvPr>
          <p:cNvSpPr txBox="1"/>
          <p:nvPr/>
        </p:nvSpPr>
        <p:spPr>
          <a:xfrm>
            <a:off x="7140035" y="4134471"/>
            <a:ext cx="4541520" cy="830997"/>
          </a:xfrm>
          <a:prstGeom prst="rect">
            <a:avLst/>
          </a:prstGeom>
          <a:solidFill>
            <a:schemeClr val="accent6"/>
          </a:solidFill>
        </p:spPr>
        <p:txBody>
          <a:bodyPr wrap="square">
            <a:spAutoFit/>
          </a:bodyPr>
          <a:lstStyle/>
          <a:p>
            <a:r>
              <a:rPr lang="en-US" sz="1600">
                <a:solidFill>
                  <a:schemeClr val="bg1"/>
                </a:solidFill>
              </a:rPr>
              <a:t>In Advanced Editor within the 'Expanded Column' step, add the new column name at the end of the comma-separated list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83F048F-D224-414E-9FCB-35ACEBF013A3}"/>
              </a:ext>
            </a:extLst>
          </p:cNvPr>
          <p:cNvSpPr/>
          <p:nvPr/>
        </p:nvSpPr>
        <p:spPr>
          <a:xfrm>
            <a:off x="745067" y="3750595"/>
            <a:ext cx="5461000" cy="1200329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accent2"/>
              </a:solidFill>
            </a:endParaRP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71196F1C-1ED0-4281-92FB-DF3E424D0A70}"/>
              </a:ext>
            </a:extLst>
          </p:cNvPr>
          <p:cNvCxnSpPr>
            <a:cxnSpLocks/>
            <a:stCxn id="16" idx="1"/>
            <a:endCxn id="17" idx="3"/>
          </p:cNvCxnSpPr>
          <p:nvPr/>
        </p:nvCxnSpPr>
        <p:spPr>
          <a:xfrm rot="10800000">
            <a:off x="6206067" y="4350760"/>
            <a:ext cx="933968" cy="199210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6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046953F6-7340-460C-91E1-2299185A358D}"/>
              </a:ext>
            </a:extLst>
          </p:cNvPr>
          <p:cNvSpPr txBox="1"/>
          <p:nvPr/>
        </p:nvSpPr>
        <p:spPr>
          <a:xfrm>
            <a:off x="745067" y="5800701"/>
            <a:ext cx="4644462" cy="369332"/>
          </a:xfrm>
          <a:prstGeom prst="rect">
            <a:avLst/>
          </a:prstGeom>
          <a:solidFill>
            <a:schemeClr val="accent6"/>
          </a:solidFill>
        </p:spPr>
        <p:txBody>
          <a:bodyPr wrap="square">
            <a:spAutoFit/>
          </a:bodyPr>
          <a:lstStyle/>
          <a:p>
            <a:r>
              <a:rPr lang="en-US" sz="1800">
                <a:solidFill>
                  <a:schemeClr val="bg1"/>
                </a:solidFill>
              </a:rPr>
              <a:t>Add/remove rows or columns as necessary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2E38736-74F7-4E43-B3B5-4EA4D92AD52A}"/>
              </a:ext>
            </a:extLst>
          </p:cNvPr>
          <p:cNvSpPr/>
          <p:nvPr/>
        </p:nvSpPr>
        <p:spPr>
          <a:xfrm>
            <a:off x="745067" y="4965468"/>
            <a:ext cx="5461000" cy="369333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accent2"/>
              </a:solidFill>
            </a:endParaRPr>
          </a:p>
        </p:txBody>
      </p: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E9F174AD-D073-423C-AAAC-6AD70C4B4839}"/>
              </a:ext>
            </a:extLst>
          </p:cNvPr>
          <p:cNvCxnSpPr>
            <a:cxnSpLocks/>
            <a:stCxn id="21" idx="0"/>
            <a:endCxn id="24" idx="2"/>
          </p:cNvCxnSpPr>
          <p:nvPr/>
        </p:nvCxnSpPr>
        <p:spPr>
          <a:xfrm rot="5400000" flipH="1" flipV="1">
            <a:off x="3038482" y="5363617"/>
            <a:ext cx="465900" cy="408269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6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0AB94175-5C49-4178-8A5F-B2A521E84CC4}"/>
              </a:ext>
            </a:extLst>
          </p:cNvPr>
          <p:cNvSpPr txBox="1"/>
          <p:nvPr/>
        </p:nvSpPr>
        <p:spPr>
          <a:xfrm>
            <a:off x="7140034" y="5074778"/>
            <a:ext cx="4490353" cy="830997"/>
          </a:xfrm>
          <a:prstGeom prst="rect">
            <a:avLst/>
          </a:prstGeom>
          <a:solidFill>
            <a:schemeClr val="accent6"/>
          </a:solidFill>
        </p:spPr>
        <p:txBody>
          <a:bodyPr wrap="square">
            <a:spAutoFit/>
          </a:bodyPr>
          <a:lstStyle/>
          <a:p>
            <a:r>
              <a:rPr lang="en-US" sz="1600">
                <a:solidFill>
                  <a:schemeClr val="bg1"/>
                </a:solidFill>
              </a:rPr>
              <a:t>(add column name at the end, e.g.</a:t>
            </a:r>
          </a:p>
          <a:p>
            <a:endParaRPr lang="en-US" sz="1600">
              <a:solidFill>
                <a:schemeClr val="bg1"/>
              </a:solidFill>
            </a:endParaRPr>
          </a:p>
          <a:p>
            <a:r>
              <a:rPr lang="en-US" sz="1600" b="1">
                <a:solidFill>
                  <a:schemeClr val="bg1"/>
                </a:solidFill>
                <a:latin typeface="Consolas" panose="020B0609020204030204" pitchFamily="49" charset="0"/>
              </a:rPr>
              <a:t>… “z Offset Value”, “</a:t>
            </a:r>
            <a:r>
              <a:rPr lang="en-US" sz="1600" b="1" err="1">
                <a:solidFill>
                  <a:schemeClr val="bg1"/>
                </a:solidFill>
                <a:latin typeface="Consolas" panose="020B0609020204030204" pitchFamily="49" charset="0"/>
              </a:rPr>
              <a:t>NewColumnName</a:t>
            </a:r>
            <a:r>
              <a:rPr lang="en-US" sz="1600" b="1">
                <a:solidFill>
                  <a:schemeClr val="bg1"/>
                </a:solidFill>
                <a:latin typeface="Consolas" panose="020B0609020204030204" pitchFamily="49" charset="0"/>
              </a:rPr>
              <a:t>”}</a:t>
            </a:r>
          </a:p>
        </p:txBody>
      </p:sp>
    </p:spTree>
    <p:extLst>
      <p:ext uri="{BB962C8B-B14F-4D97-AF65-F5344CB8AC3E}">
        <p14:creationId xmlns:p14="http://schemas.microsoft.com/office/powerpoint/2010/main" val="2813545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CED6D6-8871-F040-97C9-889D4BD3A0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1733782"/>
            <a:ext cx="5207022" cy="11096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/>
              <a:t>Query</a:t>
            </a:r>
            <a:r>
              <a:rPr lang="en-US"/>
              <a:t>: How many views appear in sheets?</a:t>
            </a:r>
          </a:p>
          <a:p>
            <a:pPr marL="0" indent="0">
              <a:buNone/>
            </a:pPr>
            <a:r>
              <a:rPr lang="en-US" b="1"/>
              <a:t>Solution</a:t>
            </a:r>
            <a:r>
              <a:rPr lang="en-US"/>
              <a:t>: 3 different ways of getting this, but different use cases!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CB7BF72-14B9-A94D-B2BE-60488F66F43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Add a new measures and calculated columns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EECD94-17E8-6B4C-84AE-7E6D5C31D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 Customization #3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5D2FEC3-F429-DA4F-B71E-4864E3D34162}"/>
              </a:ext>
            </a:extLst>
          </p:cNvPr>
          <p:cNvSpPr/>
          <p:nvPr/>
        </p:nvSpPr>
        <p:spPr>
          <a:xfrm>
            <a:off x="696479" y="1033272"/>
            <a:ext cx="411480" cy="5486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B98689-8E0D-7944-87F2-C62531C54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463DB-7B07-6943-80E3-B9A8273C7E22}" type="slidenum">
              <a:rPr lang="en-US" smtClean="0"/>
              <a:pPr/>
              <a:t>64</a:t>
            </a:fld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59920F0-6D95-49AF-AFD2-42F96269EE3C}"/>
              </a:ext>
            </a:extLst>
          </p:cNvPr>
          <p:cNvSpPr/>
          <p:nvPr/>
        </p:nvSpPr>
        <p:spPr>
          <a:xfrm>
            <a:off x="696480" y="3213044"/>
            <a:ext cx="5796598" cy="1249899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b="1"/>
              <a:t>Option 1: ‘Lazy* Solution’</a:t>
            </a:r>
          </a:p>
          <a:p>
            <a:r>
              <a:rPr lang="en-US" sz="1400"/>
              <a:t>1. Use </a:t>
            </a:r>
            <a:r>
              <a:rPr lang="en-US" sz="1400" err="1"/>
              <a:t>Views_master</a:t>
            </a:r>
            <a:r>
              <a:rPr lang="en-US" sz="1400"/>
              <a:t> table</a:t>
            </a:r>
          </a:p>
          <a:p>
            <a:r>
              <a:rPr lang="en-US" sz="1400"/>
              <a:t>2. Count distinct sheet numbers and view names</a:t>
            </a:r>
          </a:p>
          <a:p>
            <a:r>
              <a:rPr lang="en-US" sz="1400"/>
              <a:t>3. Use filter to remove “---” from results. Done!</a:t>
            </a:r>
          </a:p>
          <a:p>
            <a:endParaRPr lang="en-US" sz="110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3282D35-8215-4919-BBF4-ADE6D4977F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62"/>
          <a:stretch/>
        </p:blipFill>
        <p:spPr>
          <a:xfrm>
            <a:off x="7013964" y="1733782"/>
            <a:ext cx="3858517" cy="4805130"/>
          </a:xfrm>
          <a:prstGeom prst="rect">
            <a:avLst/>
          </a:prstGeom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73479F31-2C02-4824-AD8A-84AB66789C70}"/>
              </a:ext>
            </a:extLst>
          </p:cNvPr>
          <p:cNvSpPr/>
          <p:nvPr/>
        </p:nvSpPr>
        <p:spPr>
          <a:xfrm>
            <a:off x="696479" y="4603304"/>
            <a:ext cx="5796599" cy="1646494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b="1"/>
              <a:t>Why is this ‘lazy’?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/>
              <a:t>For this calc to work, we manually set the filter to remove “---”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/>
              <a:t>What if the user wants to see all the views but also see the number of Views on Sheets? Too bad.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/>
              <a:t>What if we just want a single button to quickly filter to views on a sheet (all of them)? Also, too bad.</a:t>
            </a:r>
            <a:endParaRPr lang="en-US" sz="110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03E7972-2EA1-413B-A5DC-BF6A81616284}"/>
              </a:ext>
            </a:extLst>
          </p:cNvPr>
          <p:cNvSpPr/>
          <p:nvPr/>
        </p:nvSpPr>
        <p:spPr>
          <a:xfrm>
            <a:off x="10637520" y="0"/>
            <a:ext cx="1554480" cy="274320"/>
          </a:xfrm>
          <a:prstGeom prst="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i="1">
                <a:solidFill>
                  <a:schemeClr val="bg1"/>
                </a:solidFill>
              </a:rPr>
              <a:t>ADVANCED TOPIC</a:t>
            </a:r>
            <a:endParaRPr lang="en-US" sz="11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080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CED6D6-8871-F040-97C9-889D4BD3A0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1733782"/>
            <a:ext cx="5207022" cy="11096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/>
              <a:t>Query</a:t>
            </a:r>
            <a:r>
              <a:rPr lang="en-US"/>
              <a:t>: How many views appear in sheets?</a:t>
            </a:r>
          </a:p>
          <a:p>
            <a:pPr marL="0" indent="0">
              <a:buNone/>
            </a:pPr>
            <a:r>
              <a:rPr lang="en-US" b="1"/>
              <a:t>Solution</a:t>
            </a:r>
            <a:r>
              <a:rPr lang="en-US"/>
              <a:t>: 3 different ways of getting this, but different use cases!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CB7BF72-14B9-A94D-B2BE-60488F66F43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Add a new measures and calculated columns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EECD94-17E8-6B4C-84AE-7E6D5C31D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 Customization #3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5D2FEC3-F429-DA4F-B71E-4864E3D34162}"/>
              </a:ext>
            </a:extLst>
          </p:cNvPr>
          <p:cNvSpPr/>
          <p:nvPr/>
        </p:nvSpPr>
        <p:spPr>
          <a:xfrm>
            <a:off x="696479" y="1033272"/>
            <a:ext cx="411480" cy="5486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B98689-8E0D-7944-87F2-C62531C54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463DB-7B07-6943-80E3-B9A8273C7E22}" type="slidenum">
              <a:rPr lang="en-US" smtClean="0"/>
              <a:pPr/>
              <a:t>65</a:t>
            </a:fld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59920F0-6D95-49AF-AFD2-42F96269EE3C}"/>
              </a:ext>
            </a:extLst>
          </p:cNvPr>
          <p:cNvSpPr/>
          <p:nvPr/>
        </p:nvSpPr>
        <p:spPr>
          <a:xfrm>
            <a:off x="567850" y="2968222"/>
            <a:ext cx="5796598" cy="1476402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b="1"/>
              <a:t>Option 2: Column Calc + Measure</a:t>
            </a:r>
          </a:p>
          <a:p>
            <a:pPr marL="342900" indent="-342900">
              <a:buAutoNum type="arabicPeriod"/>
            </a:pPr>
            <a:r>
              <a:rPr lang="en-US" sz="1400"/>
              <a:t>Create a calculated column in </a:t>
            </a:r>
            <a:r>
              <a:rPr lang="en-US" sz="1400" err="1"/>
              <a:t>View_master</a:t>
            </a:r>
            <a:r>
              <a:rPr lang="en-US" sz="1400"/>
              <a:t> that indicates Yes/No if a view is on a sheet</a:t>
            </a:r>
          </a:p>
          <a:p>
            <a:pPr marL="342900" indent="-342900">
              <a:buAutoNum type="arabicPeriod"/>
            </a:pPr>
            <a:r>
              <a:rPr lang="en-US" sz="1400"/>
              <a:t>Create a measure in </a:t>
            </a:r>
            <a:r>
              <a:rPr lang="en-US" sz="1400" err="1"/>
              <a:t>View_master</a:t>
            </a:r>
            <a:r>
              <a:rPr lang="en-US" sz="1400"/>
              <a:t> that counts rows where [Category] = “Views” and [Sheet Number] is NOT “---”</a:t>
            </a:r>
            <a:br>
              <a:rPr lang="en-US" sz="1400"/>
            </a:br>
            <a:endParaRPr lang="en-US" sz="1400"/>
          </a:p>
          <a:p>
            <a:endParaRPr lang="en-US" sz="1100"/>
          </a:p>
        </p:txBody>
      </p:sp>
      <p:sp>
        <p:nvSpPr>
          <p:cNvPr id="10" name="Flowchart: Internal Storage 9">
            <a:extLst>
              <a:ext uri="{FF2B5EF4-FFF2-40B4-BE49-F238E27FC236}">
                <a16:creationId xmlns:a16="http://schemas.microsoft.com/office/drawing/2014/main" id="{65031F04-A7DD-4DAC-A18E-67487BFF4908}"/>
              </a:ext>
            </a:extLst>
          </p:cNvPr>
          <p:cNvSpPr/>
          <p:nvPr/>
        </p:nvSpPr>
        <p:spPr>
          <a:xfrm>
            <a:off x="7413071" y="1920706"/>
            <a:ext cx="4002502" cy="1109691"/>
          </a:xfrm>
          <a:prstGeom prst="flowChartInternalStorage">
            <a:avLst/>
          </a:prstGeom>
          <a:solidFill>
            <a:schemeClr val="tx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err="1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IsViewOnSheet</a:t>
            </a:r>
            <a:r>
              <a:rPr lang="en-US" sz="120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 = IF(</a:t>
            </a:r>
            <a:br>
              <a:rPr lang="en-US" sz="120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</a:br>
            <a:r>
              <a:rPr lang="en-US" sz="120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   </a:t>
            </a:r>
            <a:r>
              <a:rPr lang="en-US" sz="1200" err="1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Views_master</a:t>
            </a:r>
            <a:r>
              <a:rPr lang="en-US" sz="120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[Sheet Number] &lt;&gt; "---", </a:t>
            </a:r>
            <a:br>
              <a:rPr lang="en-US" sz="120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</a:br>
            <a:r>
              <a:rPr lang="en-US" sz="120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   "Yes", "No“</a:t>
            </a:r>
            <a:br>
              <a:rPr lang="en-US" sz="120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</a:br>
            <a:r>
              <a:rPr lang="en-US" sz="120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11" name="Flowchart: Internal Storage 10">
            <a:extLst>
              <a:ext uri="{FF2B5EF4-FFF2-40B4-BE49-F238E27FC236}">
                <a16:creationId xmlns:a16="http://schemas.microsoft.com/office/drawing/2014/main" id="{F90BCFF2-923C-45AC-BFC9-046509DE6536}"/>
              </a:ext>
            </a:extLst>
          </p:cNvPr>
          <p:cNvSpPr/>
          <p:nvPr/>
        </p:nvSpPr>
        <p:spPr>
          <a:xfrm>
            <a:off x="7415866" y="4202627"/>
            <a:ext cx="4002502" cy="1595673"/>
          </a:xfrm>
          <a:prstGeom prst="flowChartInternalStorage">
            <a:avLst/>
          </a:prstGeom>
          <a:solidFill>
            <a:schemeClr val="tx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err="1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num_views_on_sheets</a:t>
            </a:r>
            <a:r>
              <a:rPr lang="en-US" sz="110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 = CALCULATE(</a:t>
            </a:r>
          </a:p>
          <a:p>
            <a:r>
              <a:rPr lang="en-US" sz="110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   COUNTROWS(</a:t>
            </a:r>
            <a:r>
              <a:rPr lang="en-US" sz="1100" err="1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Views_master</a:t>
            </a:r>
            <a:r>
              <a:rPr lang="en-US" sz="110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),</a:t>
            </a:r>
          </a:p>
          <a:p>
            <a:r>
              <a:rPr lang="en-US" sz="110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   FILTER(ALL(</a:t>
            </a:r>
            <a:r>
              <a:rPr lang="en-US" sz="1100" err="1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Views_master</a:t>
            </a:r>
            <a:r>
              <a:rPr lang="en-US" sz="110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),</a:t>
            </a:r>
          </a:p>
          <a:p>
            <a:r>
              <a:rPr lang="en-US" sz="110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      </a:t>
            </a:r>
            <a:r>
              <a:rPr lang="en-US" sz="1100" err="1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Views_master</a:t>
            </a:r>
            <a:r>
              <a:rPr lang="en-US" sz="110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[Category] = "Views" &amp;&amp;</a:t>
            </a:r>
          </a:p>
          <a:p>
            <a:r>
              <a:rPr lang="en-US" sz="110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      </a:t>
            </a:r>
            <a:r>
              <a:rPr lang="en-US" sz="1100" err="1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Views_master</a:t>
            </a:r>
            <a:r>
              <a:rPr lang="en-US" sz="110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[Sheet Number] &lt;&gt; "---"</a:t>
            </a:r>
          </a:p>
          <a:p>
            <a:r>
              <a:rPr lang="en-US" sz="110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      )</a:t>
            </a:r>
          </a:p>
          <a:p>
            <a:r>
              <a:rPr lang="en-US" sz="110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   )</a:t>
            </a: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FD78BFE0-BBE3-4D33-B580-9FE9B72A18E9}"/>
              </a:ext>
            </a:extLst>
          </p:cNvPr>
          <p:cNvCxnSpPr>
            <a:cxnSpLocks/>
            <a:endCxn id="10" idx="1"/>
          </p:cNvCxnSpPr>
          <p:nvPr/>
        </p:nvCxnSpPr>
        <p:spPr>
          <a:xfrm flipV="1">
            <a:off x="6364448" y="2475552"/>
            <a:ext cx="1048623" cy="953448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F7E5CAD1-E758-4523-9E1B-DA237CB33FC1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6364448" y="3983846"/>
            <a:ext cx="1051418" cy="1016618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763726EA-3104-46F6-A64A-2324BF3E50D6}"/>
              </a:ext>
            </a:extLst>
          </p:cNvPr>
          <p:cNvSpPr/>
          <p:nvPr/>
        </p:nvSpPr>
        <p:spPr>
          <a:xfrm>
            <a:off x="567850" y="4569373"/>
            <a:ext cx="5796598" cy="1476402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b="1"/>
              <a:t>Do we need both?</a:t>
            </a:r>
          </a:p>
          <a:p>
            <a:r>
              <a:rPr lang="en-US" sz="1100"/>
              <a:t>Yes, if you want to calculate the total views on sheets REGARDLESS of what filters are selected. </a:t>
            </a:r>
          </a:p>
          <a:p>
            <a:endParaRPr lang="en-US" sz="1100"/>
          </a:p>
          <a:p>
            <a:r>
              <a:rPr lang="en-US" sz="1100"/>
              <a:t>For example, if you filter out Sheet A2, you may want to know the SELECTED number of sheets on views versus the TOTAL number of sheets on views.</a:t>
            </a:r>
            <a:endParaRPr lang="en-US" sz="100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6439D58-C535-49F4-AC37-85D0D971C8CD}"/>
              </a:ext>
            </a:extLst>
          </p:cNvPr>
          <p:cNvSpPr/>
          <p:nvPr/>
        </p:nvSpPr>
        <p:spPr>
          <a:xfrm>
            <a:off x="10637520" y="0"/>
            <a:ext cx="1554480" cy="274320"/>
          </a:xfrm>
          <a:prstGeom prst="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i="1">
                <a:solidFill>
                  <a:schemeClr val="bg1"/>
                </a:solidFill>
              </a:rPr>
              <a:t>ADVANCED TOPIC</a:t>
            </a:r>
            <a:endParaRPr lang="en-US" sz="11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4236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CED6D6-8871-F040-97C9-889D4BD3A0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1733782"/>
            <a:ext cx="5207022" cy="11096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/>
              <a:t>Query</a:t>
            </a:r>
            <a:r>
              <a:rPr lang="en-US"/>
              <a:t>: How many views appear in sheets?</a:t>
            </a:r>
          </a:p>
          <a:p>
            <a:pPr marL="0" indent="0">
              <a:buNone/>
            </a:pPr>
            <a:r>
              <a:rPr lang="en-US" b="1"/>
              <a:t>Solution</a:t>
            </a:r>
            <a:r>
              <a:rPr lang="en-US"/>
              <a:t>: 3 different ways of getting this, but different use cases!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CB7BF72-14B9-A94D-B2BE-60488F66F43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Add a new measures and calculated columns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EECD94-17E8-6B4C-84AE-7E6D5C31D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 Customization #3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5D2FEC3-F429-DA4F-B71E-4864E3D34162}"/>
              </a:ext>
            </a:extLst>
          </p:cNvPr>
          <p:cNvSpPr/>
          <p:nvPr/>
        </p:nvSpPr>
        <p:spPr>
          <a:xfrm>
            <a:off x="696479" y="1033272"/>
            <a:ext cx="411480" cy="5486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B98689-8E0D-7944-87F2-C62531C54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463DB-7B07-6943-80E3-B9A8273C7E22}" type="slidenum">
              <a:rPr lang="en-US" smtClean="0"/>
              <a:pPr/>
              <a:t>66</a:t>
            </a:fld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59920F0-6D95-49AF-AFD2-42F96269EE3C}"/>
              </a:ext>
            </a:extLst>
          </p:cNvPr>
          <p:cNvSpPr/>
          <p:nvPr/>
        </p:nvSpPr>
        <p:spPr>
          <a:xfrm>
            <a:off x="567850" y="2968222"/>
            <a:ext cx="5796598" cy="1476402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b="1"/>
              <a:t>Option 2: Column Calc + Measure</a:t>
            </a:r>
          </a:p>
          <a:p>
            <a:pPr marL="342900" indent="-342900">
              <a:buAutoNum type="arabicPeriod"/>
            </a:pPr>
            <a:r>
              <a:rPr lang="en-US" sz="1400"/>
              <a:t>Create a calculated column in </a:t>
            </a:r>
            <a:r>
              <a:rPr lang="en-US" sz="1400" err="1"/>
              <a:t>View_master</a:t>
            </a:r>
            <a:r>
              <a:rPr lang="en-US" sz="1400"/>
              <a:t> that indicates Yes/No if a view is on a sheet</a:t>
            </a:r>
          </a:p>
          <a:p>
            <a:pPr marL="342900" indent="-342900">
              <a:buAutoNum type="arabicPeriod"/>
            </a:pPr>
            <a:r>
              <a:rPr lang="en-US" sz="1400"/>
              <a:t>Create a measure in </a:t>
            </a:r>
            <a:r>
              <a:rPr lang="en-US" sz="1400" err="1"/>
              <a:t>View_master</a:t>
            </a:r>
            <a:r>
              <a:rPr lang="en-US" sz="1400"/>
              <a:t> that counts rows where [Category] = “Views” and [Sheet Number] is NOT “---”</a:t>
            </a:r>
            <a:br>
              <a:rPr lang="en-US" sz="1400"/>
            </a:br>
            <a:endParaRPr lang="en-US" sz="1400"/>
          </a:p>
          <a:p>
            <a:endParaRPr lang="en-US" sz="11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8F1ABC-4844-4417-9164-4DAEE20C33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45"/>
          <a:stretch/>
        </p:blipFill>
        <p:spPr>
          <a:xfrm>
            <a:off x="7250141" y="1205798"/>
            <a:ext cx="4256058" cy="5140796"/>
          </a:xfrm>
          <a:prstGeom prst="rect">
            <a:avLst/>
          </a:prstGeom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6D0C1135-2F0D-45A0-8DD6-CD7493637304}"/>
              </a:ext>
            </a:extLst>
          </p:cNvPr>
          <p:cNvSpPr/>
          <p:nvPr/>
        </p:nvSpPr>
        <p:spPr>
          <a:xfrm>
            <a:off x="10334275" y="5367776"/>
            <a:ext cx="1655590" cy="764573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/>
              <a:t>When A2 is filtered out, only 6/11 views on sheets remain</a:t>
            </a:r>
            <a:endParaRPr lang="en-US" sz="800"/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B7AFAD0D-5DDF-49FA-8295-42E1CCEECDA5}"/>
              </a:ext>
            </a:extLst>
          </p:cNvPr>
          <p:cNvCxnSpPr>
            <a:cxnSpLocks/>
          </p:cNvCxnSpPr>
          <p:nvPr/>
        </p:nvCxnSpPr>
        <p:spPr>
          <a:xfrm rot="16200000" flipV="1">
            <a:off x="9481442" y="3457318"/>
            <a:ext cx="3356096" cy="464820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C7E18BD3-8BFA-4308-8786-315E32E22715}"/>
              </a:ext>
            </a:extLst>
          </p:cNvPr>
          <p:cNvSpPr/>
          <p:nvPr/>
        </p:nvSpPr>
        <p:spPr>
          <a:xfrm>
            <a:off x="8275320" y="5554980"/>
            <a:ext cx="2058954" cy="457200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6FA761D4-54D2-4981-BD6E-260566FBDBB4}"/>
              </a:ext>
            </a:extLst>
          </p:cNvPr>
          <p:cNvSpPr/>
          <p:nvPr/>
        </p:nvSpPr>
        <p:spPr>
          <a:xfrm>
            <a:off x="8822482" y="511406"/>
            <a:ext cx="3023586" cy="501498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/>
              <a:t>YES/NO Column allows us to select ALL views on sheets (rather than individually)</a:t>
            </a:r>
            <a:endParaRPr lang="en-US" sz="80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2B4C679-985C-4403-BD5D-D58C711E76E3}"/>
              </a:ext>
            </a:extLst>
          </p:cNvPr>
          <p:cNvSpPr/>
          <p:nvPr/>
        </p:nvSpPr>
        <p:spPr>
          <a:xfrm>
            <a:off x="8172941" y="1733782"/>
            <a:ext cx="1565419" cy="696998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979AC3A3-359C-4C87-AC7E-508FD708D658}"/>
              </a:ext>
            </a:extLst>
          </p:cNvPr>
          <p:cNvCxnSpPr>
            <a:cxnSpLocks/>
            <a:stCxn id="21" idx="2"/>
            <a:endCxn id="22" idx="0"/>
          </p:cNvCxnSpPr>
          <p:nvPr/>
        </p:nvCxnSpPr>
        <p:spPr>
          <a:xfrm rot="5400000">
            <a:off x="9284524" y="684031"/>
            <a:ext cx="720878" cy="1378624"/>
          </a:xfrm>
          <a:prstGeom prst="bentConnector3">
            <a:avLst>
              <a:gd name="adj1" fmla="val 75369"/>
            </a:avLst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63EB557B-2963-45AA-9D3E-6421A0A1899B}"/>
              </a:ext>
            </a:extLst>
          </p:cNvPr>
          <p:cNvSpPr/>
          <p:nvPr/>
        </p:nvSpPr>
        <p:spPr>
          <a:xfrm>
            <a:off x="567850" y="4569373"/>
            <a:ext cx="5796598" cy="1476402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b="1"/>
              <a:t>Are there other ways?</a:t>
            </a:r>
          </a:p>
          <a:p>
            <a:r>
              <a:rPr lang="en-US" sz="1200"/>
              <a:t>Yep! Can create a calculated column in </a:t>
            </a:r>
            <a:r>
              <a:rPr lang="en-US" sz="1200" err="1"/>
              <a:t>Sheets_master</a:t>
            </a:r>
            <a:r>
              <a:rPr lang="en-US" sz="1200"/>
              <a:t> to find the total number of views per sheet (rather than </a:t>
            </a:r>
            <a:r>
              <a:rPr lang="en-US" sz="1200" err="1"/>
              <a:t>Views_master</a:t>
            </a:r>
            <a:r>
              <a:rPr lang="en-US" sz="1200"/>
              <a:t>) table, then add these numbers.</a:t>
            </a:r>
          </a:p>
          <a:p>
            <a:endParaRPr lang="en-US" sz="1200"/>
          </a:p>
          <a:p>
            <a:r>
              <a:rPr lang="en-US" sz="1200"/>
              <a:t>Advantageous b/c it gives you the views PER sheet as a filterable column, rather than a dynamic calculation (which cannot be used as a slicer). </a:t>
            </a:r>
            <a:endParaRPr lang="en-US" sz="105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0DF0716-1C5E-4803-991F-DDFFEA30C430}"/>
              </a:ext>
            </a:extLst>
          </p:cNvPr>
          <p:cNvSpPr/>
          <p:nvPr/>
        </p:nvSpPr>
        <p:spPr>
          <a:xfrm>
            <a:off x="10637520" y="0"/>
            <a:ext cx="1554480" cy="274320"/>
          </a:xfrm>
          <a:prstGeom prst="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i="1">
                <a:solidFill>
                  <a:schemeClr val="bg1"/>
                </a:solidFill>
              </a:rPr>
              <a:t>ADVANCED TOPIC</a:t>
            </a:r>
            <a:endParaRPr lang="en-US" sz="11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8159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5AC73D9-17A9-CC47-8BDD-0C03D3D61A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Live Demo</a:t>
            </a:r>
          </a:p>
        </p:txBody>
      </p:sp>
    </p:spTree>
    <p:extLst>
      <p:ext uri="{BB962C8B-B14F-4D97-AF65-F5344CB8AC3E}">
        <p14:creationId xmlns:p14="http://schemas.microsoft.com/office/powerpoint/2010/main" val="1504544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5AC73D9-17A9-CC47-8BDD-0C03D3D61A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revit</a:t>
            </a:r>
            <a:r>
              <a:rPr lang="en-US"/>
              <a:t> model</a:t>
            </a:r>
          </a:p>
        </p:txBody>
      </p:sp>
    </p:spTree>
    <p:extLst>
      <p:ext uri="{BB962C8B-B14F-4D97-AF65-F5344CB8AC3E}">
        <p14:creationId xmlns:p14="http://schemas.microsoft.com/office/powerpoint/2010/main" val="3917954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402E51E-A0A7-4805-81F1-EC2B1B6FB6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219" y="1277606"/>
            <a:ext cx="4783262" cy="444316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CED6D6-8871-F040-97C9-889D4BD3A0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371600"/>
            <a:ext cx="10820400" cy="4714875"/>
          </a:xfrm>
        </p:spPr>
        <p:txBody>
          <a:bodyPr>
            <a:normAutofit/>
          </a:bodyPr>
          <a:lstStyle/>
          <a:p>
            <a:pPr lvl="1"/>
            <a:endParaRPr lang="en-US"/>
          </a:p>
          <a:p>
            <a:pPr lvl="1"/>
            <a:endParaRPr lang="en-US"/>
          </a:p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EECD94-17E8-6B4C-84AE-7E6D5C31D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model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4698C47-795F-B94F-9F25-A171DE4F31A9}"/>
              </a:ext>
            </a:extLst>
          </p:cNvPr>
          <p:cNvSpPr/>
          <p:nvPr/>
        </p:nvSpPr>
        <p:spPr>
          <a:xfrm>
            <a:off x="696479" y="1033272"/>
            <a:ext cx="411480" cy="5486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357F28-4BAE-5A4A-B827-15492520F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463DB-7B07-6943-80E3-B9A8273C7E22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338EA62-12A4-43C7-81D8-DB706F2B8D41}"/>
              </a:ext>
            </a:extLst>
          </p:cNvPr>
          <p:cNvSpPr txBox="1"/>
          <p:nvPr/>
        </p:nvSpPr>
        <p:spPr>
          <a:xfrm>
            <a:off x="2060218" y="5654779"/>
            <a:ext cx="24672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hlinkClick r:id="rId4"/>
              </a:rPr>
              <a:t>Revit Sample Models</a:t>
            </a:r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3ABC62A-23E5-4EC1-A612-C4DA495FA1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65898" y="2270787"/>
            <a:ext cx="3402608" cy="2456798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0FB7043-1E61-49F9-97E1-FF8FA6ABC7B9}"/>
              </a:ext>
            </a:extLst>
          </p:cNvPr>
          <p:cNvCxnSpPr>
            <a:cxnSpLocks/>
            <a:endCxn id="11" idx="3"/>
          </p:cNvCxnSpPr>
          <p:nvPr/>
        </p:nvCxnSpPr>
        <p:spPr>
          <a:xfrm flipH="1">
            <a:off x="5685481" y="3499186"/>
            <a:ext cx="166267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1111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TT-R2">
      <a:dk1>
        <a:srgbClr val="636669"/>
      </a:dk1>
      <a:lt1>
        <a:srgbClr val="FFFFFF"/>
      </a:lt1>
      <a:dk2>
        <a:srgbClr val="003E51"/>
      </a:dk2>
      <a:lt2>
        <a:srgbClr val="F8F8F8"/>
      </a:lt2>
      <a:accent1>
        <a:srgbClr val="00303C"/>
      </a:accent1>
      <a:accent2>
        <a:srgbClr val="00A3AD"/>
      </a:accent2>
      <a:accent3>
        <a:srgbClr val="88DBDF"/>
      </a:accent3>
      <a:accent4>
        <a:srgbClr val="636669"/>
      </a:accent4>
      <a:accent5>
        <a:srgbClr val="D3451D"/>
      </a:accent5>
      <a:accent6>
        <a:srgbClr val="8B9064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0" rtlCol="0">
        <a:noAutofit/>
      </a:bodyPr>
      <a:lstStyle>
        <a:defPPr algn="l">
          <a:defRPr dirty="0" err="1" smtClean="0">
            <a:solidFill>
              <a:schemeClr val="tx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434F5F7F-1825-4159-9A21-193BAD4F150E}" vid="{B7426E7C-83C3-4918-89C6-B56411B1FBC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FE572744D2CEF4AA5BC4104E77FD107" ma:contentTypeVersion="16" ma:contentTypeDescription="Create a new document." ma:contentTypeScope="" ma:versionID="953050c1ded88f2935e04950e3279245">
  <xsd:schema xmlns:xsd="http://www.w3.org/2001/XMLSchema" xmlns:xs="http://www.w3.org/2001/XMLSchema" xmlns:p="http://schemas.microsoft.com/office/2006/metadata/properties" xmlns:ns2="e3acc692-f1fd-497c-81e5-2492ad4192d3" xmlns:ns3="ebbf12c6-42c1-467d-908e-137031f6d871" targetNamespace="http://schemas.microsoft.com/office/2006/metadata/properties" ma:root="true" ma:fieldsID="43b6ccac127029414569cd988ecc1397" ns2:_="" ns3:_="">
    <xsd:import namespace="e3acc692-f1fd-497c-81e5-2492ad4192d3"/>
    <xsd:import namespace="ebbf12c6-42c1-467d-908e-137031f6d87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AutoKeyPoints" minOccurs="0"/>
                <xsd:element ref="ns2:MediaServiceKeyPoints" minOccurs="0"/>
                <xsd:element ref="ns2:MediaLengthInSeconds" minOccurs="0"/>
                <xsd:element ref="ns2:MediaServiceLocation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3acc692-f1fd-497c-81e5-2492ad4192d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281ea542-e2a3-4747-9581-6b3f7c246ca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bbf12c6-42c1-467d-908e-137031f6d87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40adc991-fc2a-44ee-8088-e0018244821f}" ma:internalName="TaxCatchAll" ma:showField="CatchAllData" ma:web="ebbf12c6-42c1-467d-908e-137031f6d87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e3acc692-f1fd-497c-81e5-2492ad4192d3">
      <Terms xmlns="http://schemas.microsoft.com/office/infopath/2007/PartnerControls"/>
    </lcf76f155ced4ddcb4097134ff3c332f>
    <TaxCatchAll xmlns="ebbf12c6-42c1-467d-908e-137031f6d871" xsi:nil="true"/>
  </documentManagement>
</p:properties>
</file>

<file path=customXml/itemProps1.xml><?xml version="1.0" encoding="utf-8"?>
<ds:datastoreItem xmlns:ds="http://schemas.openxmlformats.org/officeDocument/2006/customXml" ds:itemID="{72E28721-12F8-4536-B524-5F94AF986838}">
  <ds:schemaRefs>
    <ds:schemaRef ds:uri="e3acc692-f1fd-497c-81e5-2492ad4192d3"/>
    <ds:schemaRef ds:uri="ebbf12c6-42c1-467d-908e-137031f6d871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ECCD1851-AEBB-434F-A9E5-3E049C8123E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B2473B9-5075-4764-A4C3-C1137B568D3B}">
  <ds:schemaRefs>
    <ds:schemaRef ds:uri="http://purl.org/dc/elements/1.1/"/>
    <ds:schemaRef ds:uri="http://schemas.microsoft.com/office/2006/documentManagement/types"/>
    <ds:schemaRef ds:uri="ebbf12c6-42c1-467d-908e-137031f6d871"/>
    <ds:schemaRef ds:uri="http://purl.org/dc/dcmitype/"/>
    <ds:schemaRef ds:uri="http://schemas.microsoft.com/office/infopath/2007/PartnerControls"/>
    <ds:schemaRef ds:uri="http://purl.org/dc/terms/"/>
    <ds:schemaRef ds:uri="http://schemas.microsoft.com/office/2006/metadata/properties"/>
    <ds:schemaRef ds:uri="e3acc692-f1fd-497c-81e5-2492ad4192d3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TT Template April-2022</Template>
  <TotalTime>10</TotalTime>
  <Words>4525</Words>
  <Application>Microsoft Office PowerPoint</Application>
  <PresentationFormat>Widescreen</PresentationFormat>
  <Paragraphs>734</Paragraphs>
  <Slides>66</Slides>
  <Notes>56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72" baseType="lpstr">
      <vt:lpstr>Arial</vt:lpstr>
      <vt:lpstr>Calibri</vt:lpstr>
      <vt:lpstr>Consolas</vt:lpstr>
      <vt:lpstr>Franklin Gothic Book</vt:lpstr>
      <vt:lpstr>Wingdings</vt:lpstr>
      <vt:lpstr>Office Theme</vt:lpstr>
      <vt:lpstr>Creating an Actionable  Revit Model Health Dashboard  using Dynamo and Power BI</vt:lpstr>
      <vt:lpstr>outline</vt:lpstr>
      <vt:lpstr>introduction</vt:lpstr>
      <vt:lpstr>introduction</vt:lpstr>
      <vt:lpstr>The Problem</vt:lpstr>
      <vt:lpstr>PowerPoint Presentation</vt:lpstr>
      <vt:lpstr>Live Demo</vt:lpstr>
      <vt:lpstr>revit model</vt:lpstr>
      <vt:lpstr>The model</vt:lpstr>
      <vt:lpstr>Dynamo scripts</vt:lpstr>
      <vt:lpstr>Why Dynamo</vt:lpstr>
      <vt:lpstr>Requirements</vt:lpstr>
      <vt:lpstr>the scripts</vt:lpstr>
      <vt:lpstr>script 1 | Element Data</vt:lpstr>
      <vt:lpstr>script 1 | Element Data</vt:lpstr>
      <vt:lpstr>script 1 | Element Data</vt:lpstr>
      <vt:lpstr>script 1 | Element Data</vt:lpstr>
      <vt:lpstr>script 1 | Element Data</vt:lpstr>
      <vt:lpstr>script 1 | Element Data</vt:lpstr>
      <vt:lpstr>script 1 | Element Data</vt:lpstr>
      <vt:lpstr>script 1 | Element Data</vt:lpstr>
      <vt:lpstr>script 1 | Element Data</vt:lpstr>
      <vt:lpstr>script 2 | Sheet / View</vt:lpstr>
      <vt:lpstr>script 2 | Sheet / View</vt:lpstr>
      <vt:lpstr>script 2 | Sheet / View</vt:lpstr>
      <vt:lpstr>script 2 | Links</vt:lpstr>
      <vt:lpstr>script 2 | Warnings</vt:lpstr>
      <vt:lpstr>script 3 | All</vt:lpstr>
      <vt:lpstr>script 2 | Customizing the Script</vt:lpstr>
      <vt:lpstr>Expanding the Script(s)</vt:lpstr>
      <vt:lpstr>Import data into power bi</vt:lpstr>
      <vt:lpstr>Why power bi?</vt:lpstr>
      <vt:lpstr>Preparation  Checklist</vt:lpstr>
      <vt:lpstr>Anatomy of Power bi </vt:lpstr>
      <vt:lpstr>LOAD JSON Data into Power BI</vt:lpstr>
      <vt:lpstr>LOAD JSON Data into Power BI (cont.)</vt:lpstr>
      <vt:lpstr>LOAD JSON Data into Power BI (cont)</vt:lpstr>
      <vt:lpstr>LOAD JSON Data into Power BI (Cont)</vt:lpstr>
      <vt:lpstr>JSON Data Contents</vt:lpstr>
      <vt:lpstr>Why do we need to transform data?</vt:lpstr>
      <vt:lpstr>CUSTOMIZE POWER BI</vt:lpstr>
      <vt:lpstr>Customize Power BI Report</vt:lpstr>
      <vt:lpstr>IDEAS FOR Customizations</vt:lpstr>
      <vt:lpstr>Data MODEL</vt:lpstr>
      <vt:lpstr>Example Customization #1</vt:lpstr>
      <vt:lpstr>Example Customization #1</vt:lpstr>
      <vt:lpstr>Example Customization #2</vt:lpstr>
      <vt:lpstr>Example Customization #2</vt:lpstr>
      <vt:lpstr>Develop your ROADMAP</vt:lpstr>
      <vt:lpstr>Advantages and limitations</vt:lpstr>
      <vt:lpstr>Structure your files and folders</vt:lpstr>
      <vt:lpstr>Publish and Share</vt:lpstr>
      <vt:lpstr>Leverage Power Automate</vt:lpstr>
      <vt:lpstr>FURTHER DEVELOPMENT</vt:lpstr>
      <vt:lpstr>Your homework</vt:lpstr>
      <vt:lpstr>Your homework</vt:lpstr>
      <vt:lpstr>What’s in the GitHub Repo?</vt:lpstr>
      <vt:lpstr>Thank you</vt:lpstr>
      <vt:lpstr>JSON Data Contents</vt:lpstr>
      <vt:lpstr>Data loading issues</vt:lpstr>
      <vt:lpstr>Data loading issues (cont.)</vt:lpstr>
      <vt:lpstr>Data loading issues (cont.)</vt:lpstr>
      <vt:lpstr>Data loading issues (cont.)</vt:lpstr>
      <vt:lpstr>Example Customization #3</vt:lpstr>
      <vt:lpstr>Example Customization #3</vt:lpstr>
      <vt:lpstr>Example Customization #3</vt:lpstr>
    </vt:vector>
  </TitlesOfParts>
  <Company>Thornton Tomasetti, Inc.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User Notes</dc:title>
  <dc:creator>Dane, Kristopher</dc:creator>
  <cp:lastModifiedBy>James Feracor</cp:lastModifiedBy>
  <cp:revision>2</cp:revision>
  <dcterms:created xsi:type="dcterms:W3CDTF">2022-05-12T22:02:49Z</dcterms:created>
  <dcterms:modified xsi:type="dcterms:W3CDTF">2022-06-24T23:27:25Z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0x010100BFE572744D2CEF4AA5BC4104E77FD107</vt:lpwstr>
  </property>
  <property fmtid="{D5CDD505-2E9C-101B-9397-08002B2CF9AE}" pid="3" name="MediaServiceImageTags">
    <vt:lpwstr/>
  </property>
</Properties>
</file>